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sldIdLst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74" r:id="rId19"/>
    <p:sldId id="298" r:id="rId20"/>
    <p:sldId id="299" r:id="rId21"/>
    <p:sldId id="300" r:id="rId22"/>
    <p:sldId id="301" r:id="rId23"/>
    <p:sldId id="302" r:id="rId24"/>
    <p:sldId id="310" r:id="rId25"/>
    <p:sldId id="309" r:id="rId26"/>
    <p:sldId id="303" r:id="rId27"/>
    <p:sldId id="311" r:id="rId28"/>
    <p:sldId id="304" r:id="rId29"/>
    <p:sldId id="305" r:id="rId30"/>
    <p:sldId id="306" r:id="rId31"/>
    <p:sldId id="258" r:id="rId32"/>
    <p:sldId id="259" r:id="rId33"/>
    <p:sldId id="257" r:id="rId34"/>
    <p:sldId id="290" r:id="rId35"/>
    <p:sldId id="291" r:id="rId36"/>
    <p:sldId id="261" r:id="rId37"/>
    <p:sldId id="262" r:id="rId38"/>
    <p:sldId id="292" r:id="rId39"/>
    <p:sldId id="293" r:id="rId40"/>
    <p:sldId id="294" r:id="rId41"/>
    <p:sldId id="295" r:id="rId42"/>
    <p:sldId id="312" r:id="rId43"/>
    <p:sldId id="296" r:id="rId44"/>
    <p:sldId id="297" r:id="rId45"/>
    <p:sldId id="263" r:id="rId46"/>
    <p:sldId id="264" r:id="rId47"/>
    <p:sldId id="260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30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944352E-7FA6-442D-BB47-E1F1C5450C87}">
          <p14:sldIdLst>
            <p14:sldId id="256"/>
          </p14:sldIdLst>
        </p14:section>
        <p14:section name="引入" id="{3CC9326B-84FB-49DE-BA89-FEA74C4ABD1B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SPP" id="{A9F374C4-58F5-4551-9576-656871689FD1}">
          <p14:sldIdLst>
            <p14:sldId id="274"/>
            <p14:sldId id="298"/>
            <p14:sldId id="299"/>
            <p14:sldId id="300"/>
            <p14:sldId id="301"/>
            <p14:sldId id="302"/>
            <p14:sldId id="310"/>
            <p14:sldId id="309"/>
            <p14:sldId id="303"/>
            <p14:sldId id="311"/>
            <p14:sldId id="304"/>
            <p14:sldId id="305"/>
            <p14:sldId id="306"/>
          </p14:sldIdLst>
        </p14:section>
        <p14:section name="LSP" id="{12451B0B-B916-4D5B-855A-DF4AC22C195D}">
          <p14:sldIdLst>
            <p14:sldId id="258"/>
            <p14:sldId id="259"/>
            <p14:sldId id="257"/>
            <p14:sldId id="290"/>
            <p14:sldId id="291"/>
            <p14:sldId id="261"/>
            <p14:sldId id="262"/>
            <p14:sldId id="292"/>
            <p14:sldId id="293"/>
            <p14:sldId id="294"/>
            <p14:sldId id="295"/>
            <p14:sldId id="312"/>
            <p14:sldId id="296"/>
            <p14:sldId id="297"/>
          </p14:sldIdLst>
        </p14:section>
        <p14:section name="仿真工作" id="{6FDC84D6-B497-468E-A6CA-57B62A675474}">
          <p14:sldIdLst>
            <p14:sldId id="263"/>
            <p14:sldId id="264"/>
            <p14:sldId id="260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总结" id="{53CB6A77-8F17-43E6-B90F-C216A31F6AE1}">
          <p14:sldIdLst>
            <p14:sldId id="272"/>
            <p14:sldId id="273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何 沛一" initials="何" lastIdx="1" clrIdx="0">
    <p:extLst>
      <p:ext uri="{19B8F6BF-5375-455C-9EA6-DF929625EA0E}">
        <p15:presenceInfo xmlns:p15="http://schemas.microsoft.com/office/powerpoint/2012/main" userId="293d2db7f99c0d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980B0-FFFF-4CB4-9983-B096C00C6140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D19B6-649C-462E-83F4-3B2F3D25E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D19B6-649C-462E-83F4-3B2F3D25E6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9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D19B6-649C-462E-83F4-3B2F3D25E6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82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D19B6-649C-462E-83F4-3B2F3D25E6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29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D19B6-649C-462E-83F4-3B2F3D25E6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9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D19B6-649C-462E-83F4-3B2F3D25E6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5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A28B8-FDDA-0C6E-3114-D2B44ADC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880D4D-1B08-4C7E-3957-815C47420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97301-13AD-682D-989B-5873F3CE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A023A-186B-4B38-8F19-87F89E0ED4D9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6FECF-FDA2-322E-0E6A-3BE79175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E5E72-6D37-D9E6-1F32-7946D8B8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56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7F72C-3168-8020-F6B7-A16A8F7D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3BF1F-46DB-54B7-211E-E8F02D8B6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1AE6F-AED0-AF4D-3D8D-37D21C17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B6303-3289-4ECF-AF17-610D9EFAD97C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46222-71B8-6000-3E55-82F6136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01FC2-2DD4-1453-C006-C0598EE7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4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9167EA-FB2A-B16B-3ADB-6346AE49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965C02-6CDF-D9D5-AEC6-C774E8131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99D7F-8031-B724-8363-E5F7D53B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4F4F-99D8-4B9D-999D-2AAF66479D2E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1BB6-AED0-428F-4482-AC86EFE0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9B3DE-8F38-842C-3842-0E5A6CBF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09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A13C7-DA65-2D31-5133-24450D7B9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03CC35-93CA-DCDF-68E1-BEA8584C5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0952C-5BC3-E72B-EC83-61CE1354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7AED5F-60BB-05B9-92AB-FC8D7AA3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CF120-B4D8-C528-BB83-40C82523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94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84CB6-4E08-BA2C-7FD6-351E8DF0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661D1-CC32-B32F-47A9-8669F64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FD2F2-0C8A-2B60-1981-3A2C34A8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0E9DC-D7DF-B181-6925-293C332D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4D35D-CED0-889B-06B3-BEA4CFC5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644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8DE89-44DC-85BB-441B-FC88F642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FA941-1976-585A-6159-9EE9FF8E3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7B1139-630A-578F-D38C-103646F6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0F177-865D-451D-FCA6-2547CC93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1D7232-CA35-910F-ACEA-5BCA77BD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6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6B644-FF60-E454-804F-C30E0787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0C6E7-6262-89DC-6B27-89297C369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43CAF4-60B8-744F-9D82-596F2719B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4733C-9782-69E2-3DE4-6CB5A85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2334D9-C24A-DA00-10DB-7BAFAE42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A77D7F-3DCC-1108-A612-9CC7C488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925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2524E-1B2D-6923-120A-39CAC126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FBE77-6FB3-4B5B-2BDB-313E0DB1F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35CD44-DA0A-1ABF-AA26-9C78D9E50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46161F-02A7-91E3-12AA-9992C6F04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5F3B1B-2F4A-16E2-F260-BB86A107F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C6B491-9FF3-FDB6-4F41-0EAF32F6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0AE7F5-11DA-5F61-D47E-2023D704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D25C03-4393-E042-777E-A2D03101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45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0071F-C9F8-7B2A-05D2-89C84A63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9405A4-1582-470E-C7F3-4E0713E7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EA086A-94FB-7F59-AF12-E722964B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1C627E-F626-99F0-C155-98E9E6E1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51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AB5657-D18B-1D44-0EA7-8DCE4D6A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16347B-6CAB-8960-BF70-4CA73AE0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04BC5-B4C3-4E12-4EA6-42F54001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9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23C29-9118-6CC9-E17D-AEE6986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310DE-15D4-8FA0-5215-DB84CDEB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E23668-B932-D6CB-408E-4011A45EE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392628-9392-229A-9449-8132AEFA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65FE55-6DB7-1239-A676-7BE72BC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71BBB-0688-AB2C-D5C6-0E0528A9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5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242F0-B47B-A137-4D4E-C99DE324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49400-760F-C8BC-0384-81334CE24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CD131-4CE6-B319-624F-EE496935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0748-645F-4CF9-BA97-5E57059C2226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2D4986-C27A-4D03-3C36-C71D1CD9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C9F4D-7D2A-9B71-144C-7C094766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715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1D00-15B6-1D8D-C50B-86F82220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404CF-96FA-36A8-CFA6-7CFC64106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6166A6-1058-5EB1-EADB-86FE21EB2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6CE7E-F073-AAEF-7F32-B092EAF9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291DD9-CBCE-91D1-5875-D1C452CB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4B29F7-3245-45C8-10D7-AEEC35F2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52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D7E80-8B4C-98F6-6177-7B977C3E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AC702B-21BD-495A-5678-6B33BB5E6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B64A5-32F4-B28C-815A-9DA686E4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218B5-FE91-0D76-7D15-45A119FA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5084F-ABE6-FF74-D0F8-3796E12E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9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BC51D9-6681-7931-17FB-27914A069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4A6559-A83C-3053-EBB5-B7E16A99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68FED-1D4B-D963-2D30-CE5CD50E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248FD-6DB8-F468-C2B5-4E71F77C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3A002-29E0-6F78-FEA1-D032A886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4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9DD09-C83D-76A8-1BC2-B7DE2A35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50B35-A903-EEB7-F531-547192B0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34542-1E3A-C8A0-591F-C49A33B1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B20-641D-492E-8E0F-EA902D25FBC8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E495F9-12C1-4130-CC0D-D8CD7305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30983-7339-65A4-0CDE-03212042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19A53-C3A3-76C7-2BC6-D0C6C0FA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2DDFD-840F-1C31-24CC-C02CF8B37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3A489-C4EF-C81D-4A6B-78EF3A430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4E032-F4BB-D4BC-A060-FB5691A9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EE7-CE4B-4ADF-8118-FD2E9C222DD7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19575A-E34D-6A99-7D15-6DCAD948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C18AC7-6C12-4897-E515-E4C58CB4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1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CD356-9513-2A07-3886-6D99EE42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2B4D1-09A2-76B4-43A6-0318A4D3D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1405AE-4792-D698-95F5-982E0AE9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7A2F62-C7E7-B376-A272-75A87A7EA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4B3A55-238A-351C-A86E-E5A0B8C4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CC5FA2-5A1A-C161-D326-8404CC66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0129-C3D3-495B-AE8F-3B5AB3338D36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7A2AC3-69B1-CB6B-4F48-EC8FCB96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5B7714-7DCB-70C0-63C9-A36DCBAE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8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DF874-AE0F-C00C-9A94-272C7E0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529560-EB2F-3743-0E29-1D5C8BD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A56E-8948-49FE-A669-877171AD0966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74BBAE-0220-35A1-A3E0-5FE5A72E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D04DA6-CEE5-6558-93D7-79728BEF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2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3D63ED-2CC8-6854-C4E0-4DB3167B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FA12-80B5-4CC2-AC5E-9CD5193B7705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98BB49-B64C-5A8B-08CF-10B72A81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728C7-457A-95F5-63F7-53005118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9AD4A-09A2-084D-BD36-C7E133D1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59692-33BF-CC4C-AEA7-002B21247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479BA5-4E40-B9AC-47C6-D8C889EC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A44B89-F52F-28DB-B864-53D38588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F7C2-66B5-4E6D-98B6-9F7C0BE0B478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CC1607-AFDC-63EB-015C-54F51468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D2F05-91B8-47DE-49EF-968AF817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98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15742-1A33-9777-8DAC-B0D56F36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8A2DA9-ACD2-301F-5755-3DD3702F0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742F26-7A33-C94F-E5AD-2ADE6AB76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BDE26D-56B7-B11D-256A-56AA29FB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FC166-9713-4CD8-A20E-1C5095F7D2AE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2BA272-F01E-93EF-865A-A0ED3DDE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0DB1B4-6AD1-2537-3C77-EEC24AD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0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F022A5-BF87-771B-77B8-B5748563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FDA544-F940-DD94-5FEF-A1B5BFB5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1E6DE3-318E-89C4-46BD-5BEF4E578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FB79-8934-46B2-AC2A-29211A8A9AFD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8E3D5-CF92-1515-D0B0-E854C8ED2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C140D-C57D-5F84-5D6C-AD9BA62AD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4361-2015-4AFC-833F-CB5F75F81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9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F89DBF-F101-246F-A0F9-77A3D75F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CD933-84BF-128F-3240-10E96C0F1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10A50-5184-A089-98A3-3EBADF8B0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AA5B4-7E03-4AC1-AE85-E503FBF6E6D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45D0B-8DCA-05E0-D4E6-DF01FBF3A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6245AC-7A6C-97FE-333A-D3EF1A802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6941-E977-4805-A3D3-E59772D79A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5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5" Type="http://schemas.openxmlformats.org/officeDocument/2006/relationships/image" Target="../media/image470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6E645-5370-A92D-85D9-5F0C0ACAA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等离激元激光器</a:t>
            </a:r>
            <a:br>
              <a:rPr lang="en-US" altLang="zh-CN" b="1" dirty="0"/>
            </a:br>
            <a:r>
              <a:rPr lang="zh-CN" altLang="en-US" b="1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81FA60-9224-C28F-BD0E-595F55C62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5.17</a:t>
            </a:r>
          </a:p>
          <a:p>
            <a:r>
              <a:rPr lang="zh-CN" altLang="en-US" dirty="0"/>
              <a:t>吴熙楠  何沛一  杜潇飞  王俊达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94B006-7668-2324-7DD6-AD839EFE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9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83A-497D-D0FC-2F7D-0E88BA46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调制速度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31EB-E334-97C0-2BBD-5386DA19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89299-005B-F3D8-5138-2A7BDFE13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1" y="2358628"/>
            <a:ext cx="4914279" cy="3845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2502-E820-6DBD-897F-90B2043E7F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0" b="-1348"/>
          <a:stretch/>
        </p:blipFill>
        <p:spPr>
          <a:xfrm>
            <a:off x="6509724" y="2627490"/>
            <a:ext cx="4718289" cy="3308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82E7A-47F1-57F1-9FA9-3B2707C4B85B}"/>
              </a:ext>
            </a:extLst>
          </p:cNvPr>
          <p:cNvSpPr txBox="1"/>
          <p:nvPr/>
        </p:nvSpPr>
        <p:spPr>
          <a:xfrm>
            <a:off x="6509724" y="6285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58987-524E-CD53-DE6B-C76F07C31999}"/>
              </a:ext>
            </a:extLst>
          </p:cNvPr>
          <p:cNvSpPr txBox="1"/>
          <p:nvPr/>
        </p:nvSpPr>
        <p:spPr>
          <a:xfrm>
            <a:off x="2633391" y="638114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方正楷体_GBK" panose="02000000000000000000" pitchFamily="2" charset="-122"/>
                <a:cs typeface="Times New Roman" panose="02020603050405020304" pitchFamily="18" charset="0"/>
              </a:rPr>
              <a:t>Phys. Rev. B 2011, 83, 245312.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79498-7794-72A3-5C32-A984EF9C89CE}"/>
              </a:ext>
            </a:extLst>
          </p:cNvPr>
          <p:cNvSpPr txBox="1"/>
          <p:nvPr/>
        </p:nvSpPr>
        <p:spPr>
          <a:xfrm>
            <a:off x="944753" y="1681043"/>
            <a:ext cx="1076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最大调制频率约为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5 THz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，随泵浦增加而增加。可以用来产生持续时间小于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100 fs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的超快脉冲。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094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B97B-8B6F-8887-DBE3-D88A5C20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暗</a:t>
            </a:r>
            <a:r>
              <a:rPr lang="en-US" altLang="zh-CN" b="1" dirty="0"/>
              <a:t>SP</a:t>
            </a:r>
            <a:r>
              <a:rPr lang="zh-CN" altLang="en-US" b="1" dirty="0"/>
              <a:t>模式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E61C-77A0-4DBC-A14B-C0F09A8E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" y="5113108"/>
            <a:ext cx="10515600" cy="21129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</a:rPr>
              <a:t>不与远区光场耦合的暗模，这也是它有别于激光器的地方。即</a:t>
            </a:r>
            <a:r>
              <a:rPr lang="en-US" altLang="zh-CN" sz="2000" dirty="0" err="1">
                <a:latin typeface="+mn-ea"/>
              </a:rPr>
              <a:t>spaser</a:t>
            </a:r>
            <a:r>
              <a:rPr lang="zh-CN" altLang="en-US" sz="2000" dirty="0">
                <a:latin typeface="+mn-ea"/>
              </a:rPr>
              <a:t>会产生相干的强局域场，但不一定会发射光子。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不会遭受辐射损失。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EA9B7-6DEA-9B86-0369-277573AF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F8FDF-52EE-B3E8-A5AE-044D4023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9" b="56556"/>
          <a:stretch/>
        </p:blipFill>
        <p:spPr>
          <a:xfrm>
            <a:off x="980440" y="1736363"/>
            <a:ext cx="6257945" cy="3060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1E839-667B-F162-2A0D-B6766BFC5445}"/>
              </a:ext>
            </a:extLst>
          </p:cNvPr>
          <p:cNvSpPr txBox="1"/>
          <p:nvPr/>
        </p:nvSpPr>
        <p:spPr>
          <a:xfrm>
            <a:off x="8054635" y="3537188"/>
            <a:ext cx="344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Sci. Adv. 3, e1601962 (2017).</a:t>
            </a:r>
          </a:p>
        </p:txBody>
      </p:sp>
    </p:spTree>
    <p:extLst>
      <p:ext uri="{BB962C8B-B14F-4D97-AF65-F5344CB8AC3E}">
        <p14:creationId xmlns:p14="http://schemas.microsoft.com/office/powerpoint/2010/main" val="154639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EA92-D42D-114B-175F-E7D2B079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85" y="275416"/>
            <a:ext cx="10515600" cy="1325563"/>
          </a:xfrm>
        </p:spPr>
        <p:txBody>
          <a:bodyPr/>
          <a:lstStyle/>
          <a:p>
            <a:r>
              <a:rPr lang="zh-CN" altLang="en-US" b="1" dirty="0"/>
              <a:t>不同限制条件的激光器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FB3C-DCDB-6B8B-3BAA-E1F9697E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880" y="1640679"/>
            <a:ext cx="3296920" cy="2382839"/>
          </a:xfrm>
        </p:spPr>
        <p:txBody>
          <a:bodyPr>
            <a:norm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+mn-ea"/>
              </a:rPr>
              <a:t>一般来说，约束远远超过衍射极限，实现等离子体纳米激光器的难度随着约束维度的增加而增加。</a:t>
            </a:r>
            <a:endParaRPr lang="zh-CN" altLang="en-US" sz="20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1BF2-90AA-CD49-5B43-DC19501F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80147-B3E8-6260-A30C-406098C3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5" y="1844238"/>
            <a:ext cx="6377124" cy="3499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89825-29B8-4B8E-2B20-9B20F4BE6A08}"/>
              </a:ext>
            </a:extLst>
          </p:cNvPr>
          <p:cNvSpPr txBox="1"/>
          <p:nvPr/>
        </p:nvSpPr>
        <p:spPr>
          <a:xfrm>
            <a:off x="743176" y="5830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50713DCC-A7FD-B24A-B8C2-14E4151E5AED}"/>
              </a:ext>
            </a:extLst>
          </p:cNvPr>
          <p:cNvSpPr/>
          <p:nvPr/>
        </p:nvSpPr>
        <p:spPr>
          <a:xfrm>
            <a:off x="7418539" y="3989022"/>
            <a:ext cx="452171" cy="1325563"/>
          </a:xfrm>
          <a:prstGeom prst="leftBrace">
            <a:avLst>
              <a:gd name="adj1" fmla="val 8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2611-BD15-E19D-8E46-186337CD3DD7}"/>
              </a:ext>
            </a:extLst>
          </p:cNvPr>
          <p:cNvSpPr txBox="1"/>
          <p:nvPr/>
        </p:nvSpPr>
        <p:spPr>
          <a:xfrm>
            <a:off x="6418819" y="4467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材料选取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87136-42BA-9238-1D8A-3AF51B5F917C}"/>
              </a:ext>
            </a:extLst>
          </p:cNvPr>
          <p:cNvSpPr txBox="1"/>
          <p:nvPr/>
        </p:nvSpPr>
        <p:spPr>
          <a:xfrm>
            <a:off x="7870710" y="3838852"/>
            <a:ext cx="625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增益材料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5138A-7777-F514-7FAD-36FCB39D6F1D}"/>
              </a:ext>
            </a:extLst>
          </p:cNvPr>
          <p:cNvSpPr txBox="1"/>
          <p:nvPr/>
        </p:nvSpPr>
        <p:spPr>
          <a:xfrm>
            <a:off x="7799590" y="5095424"/>
            <a:ext cx="663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金属材料</a:t>
            </a:r>
            <a:r>
              <a:rPr lang="en-US" altLang="zh-CN" dirty="0"/>
              <a:t>(</a:t>
            </a:r>
            <a:r>
              <a:rPr lang="en-US" altLang="zh-CN" dirty="0" err="1"/>
              <a:t>Ag,Au,Cu,Al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左大括号 6">
            <a:extLst>
              <a:ext uri="{FF2B5EF4-FFF2-40B4-BE49-F238E27FC236}">
                <a16:creationId xmlns:a16="http://schemas.microsoft.com/office/drawing/2014/main" id="{1864EEE0-F165-1592-327B-DAE0E028C173}"/>
              </a:ext>
            </a:extLst>
          </p:cNvPr>
          <p:cNvSpPr/>
          <p:nvPr/>
        </p:nvSpPr>
        <p:spPr>
          <a:xfrm>
            <a:off x="8879558" y="3374182"/>
            <a:ext cx="452171" cy="1325563"/>
          </a:xfrm>
          <a:prstGeom prst="leftBrace">
            <a:avLst>
              <a:gd name="adj1" fmla="val 8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F58C25-C91F-EC6A-D760-570FF3CEDE41}"/>
              </a:ext>
            </a:extLst>
          </p:cNvPr>
          <p:cNvSpPr txBox="1"/>
          <p:nvPr/>
        </p:nvSpPr>
        <p:spPr>
          <a:xfrm>
            <a:off x="9331729" y="3206212"/>
            <a:ext cx="663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有机材料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18A5138A-7777-F514-7FAD-36FCB39D6F1D}"/>
              </a:ext>
            </a:extLst>
          </p:cNvPr>
          <p:cNvSpPr txBox="1"/>
          <p:nvPr/>
        </p:nvSpPr>
        <p:spPr>
          <a:xfrm>
            <a:off x="9290664" y="4501634"/>
            <a:ext cx="663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无机半导体与钙钛矿</a:t>
            </a:r>
          </a:p>
        </p:txBody>
      </p:sp>
    </p:spTree>
    <p:extLst>
      <p:ext uri="{BB962C8B-B14F-4D97-AF65-F5344CB8AC3E}">
        <p14:creationId xmlns:p14="http://schemas.microsoft.com/office/powerpoint/2010/main" val="230344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5A30-8121-2D4F-C229-7B60F6A3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等离激元激光器与光子激光器比较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41EA2-42FC-9F2C-6071-46D6DE43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8693"/>
            <a:ext cx="10515600" cy="1325564"/>
          </a:xfrm>
        </p:spPr>
        <p:txBody>
          <a:bodyPr>
            <a:normAutofit/>
          </a:bodyPr>
          <a:lstStyle/>
          <a:p>
            <a:r>
              <a:rPr lang="zh-CN" altLang="en-US" sz="2000" b="0" i="0" dirty="0">
                <a:solidFill>
                  <a:srgbClr val="222222"/>
                </a:solidFill>
                <a:effectLst/>
                <a:latin typeface="+mn-ea"/>
              </a:rPr>
              <a:t>这些比较表明，当腔体尺寸接近或超过衍射极限时，等离子体激光器可以比光子纳米激光器更紧凑，更快，功耗更低。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FB185-BA7E-2CA7-3E9C-C235FCC3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DD6A69A-C52E-1A9A-D7C0-D0ACC27F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480" y="1445318"/>
            <a:ext cx="8323580" cy="44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8A935-557B-9733-295F-113495D39405}"/>
              </a:ext>
            </a:extLst>
          </p:cNvPr>
          <p:cNvSpPr txBox="1"/>
          <p:nvPr/>
        </p:nvSpPr>
        <p:spPr>
          <a:xfrm>
            <a:off x="9243060" y="50585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Nat. Commun. 8, 1889 (2017).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3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9A5C-7A6F-80D6-A2FF-5D89603F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表面等离激元激光器的优势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89A7-7847-E3A1-8936-48C3CFBD8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</a:rPr>
              <a:t>有效模式体积小，产生非常宽的光谱响应，容易与增益介质进行的光谱和空间匹配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Purcell</a:t>
            </a:r>
            <a:r>
              <a:rPr lang="zh-CN" altLang="en-US" sz="2000" dirty="0">
                <a:latin typeface="+mn-ea"/>
              </a:rPr>
              <a:t>效应强，降低激光阈值。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当腔体尺寸接近或超过衍射极限时，等离子体激光器可以比光子纳米激光器更紧凑，更快，功耗更低。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可以产生不与远区光场耦合的暗模，即</a:t>
            </a:r>
            <a:r>
              <a:rPr lang="en-US" altLang="zh-CN" sz="2000" dirty="0" err="1">
                <a:latin typeface="+mn-ea"/>
              </a:rPr>
              <a:t>spaser</a:t>
            </a:r>
            <a:r>
              <a:rPr lang="zh-CN" altLang="en-US" sz="2000" dirty="0">
                <a:latin typeface="+mn-ea"/>
              </a:rPr>
              <a:t>会产生相干的强局域场，但不一定会发射光子。提供了一个纳米局域光场源，不发射任何背景辐射，不会遭受辐射损失。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高调制速度，最大调制频率约为</a:t>
            </a:r>
            <a:r>
              <a:rPr lang="en-US" altLang="zh-CN" sz="2000" dirty="0">
                <a:latin typeface="+mn-ea"/>
              </a:rPr>
              <a:t>5 THz</a:t>
            </a:r>
            <a:r>
              <a:rPr lang="zh-CN" altLang="en-US" sz="2000" dirty="0">
                <a:latin typeface="+mn-ea"/>
              </a:rPr>
              <a:t>，随泵浦增加而增加。它也可以用来产生持续时间小于</a:t>
            </a:r>
            <a:r>
              <a:rPr lang="en-US" altLang="zh-CN" sz="2000" dirty="0">
                <a:latin typeface="+mn-ea"/>
              </a:rPr>
              <a:t>100 fs</a:t>
            </a:r>
            <a:r>
              <a:rPr lang="zh-CN" altLang="en-US" sz="2000" dirty="0">
                <a:latin typeface="+mn-ea"/>
              </a:rPr>
              <a:t>的超快脉冲。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6A1E2-BAE0-8023-8911-7C87CCAE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2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DA823-DBE3-E793-07A7-B613F78F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目前进展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878970-C713-EC54-7F2F-5D17A4E1E676}"/>
              </a:ext>
            </a:extLst>
          </p:cNvPr>
          <p:cNvSpPr txBox="1"/>
          <p:nvPr/>
        </p:nvSpPr>
        <p:spPr>
          <a:xfrm>
            <a:off x="1754188" y="4856449"/>
            <a:ext cx="8863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0" dirty="0">
                <a:solidFill>
                  <a:srgbClr val="222222"/>
                </a:solidFill>
                <a:effectLst/>
              </a:rPr>
              <a:t>a 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第一台介电模式电泵浦金属腔激光器</a:t>
            </a:r>
            <a:r>
              <a:rPr lang="en-US" altLang="zh-CN" sz="2000" i="0" dirty="0">
                <a:solidFill>
                  <a:srgbClr val="222222"/>
                </a:solidFill>
                <a:effectLst/>
              </a:rPr>
              <a:t>.b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 第一台在电泵浦等离子体激光器</a:t>
            </a:r>
            <a:r>
              <a:rPr lang="en-US" altLang="zh-CN" sz="2000" i="0" dirty="0">
                <a:solidFill>
                  <a:srgbClr val="222222"/>
                </a:solidFill>
                <a:effectLst/>
              </a:rPr>
              <a:t>.c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， </a:t>
            </a:r>
            <a:r>
              <a:rPr lang="en-US" altLang="zh-CN" sz="2000" i="0" dirty="0">
                <a:solidFill>
                  <a:srgbClr val="222222"/>
                </a:solidFill>
                <a:effectLst/>
              </a:rPr>
              <a:t>d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 工作在液氮温度以上的等离子体激光器</a:t>
            </a:r>
            <a:r>
              <a:rPr lang="en-US" altLang="zh-CN" sz="2000" i="0" dirty="0">
                <a:solidFill>
                  <a:srgbClr val="222222"/>
                </a:solidFill>
                <a:effectLst/>
              </a:rPr>
              <a:t>.e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， </a:t>
            </a:r>
            <a:r>
              <a:rPr lang="en-US" altLang="zh-CN" sz="2000" i="0" dirty="0">
                <a:solidFill>
                  <a:srgbClr val="222222"/>
                </a:solidFill>
                <a:effectLst/>
              </a:rPr>
              <a:t>f</a:t>
            </a:r>
            <a:r>
              <a:rPr lang="zh-CN" altLang="en-US" sz="2000" i="0" dirty="0">
                <a:solidFill>
                  <a:srgbClr val="222222"/>
                </a:solidFill>
                <a:effectLst/>
              </a:rPr>
              <a:t> 室温等离子体激光器</a:t>
            </a:r>
            <a:endParaRPr lang="zh-CN" altLang="en-US" sz="2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943AF-5C2E-BADF-B985-2BC6483C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932BAB-4D40-DEAF-0407-14C1E80F0D04}"/>
              </a:ext>
            </a:extLst>
          </p:cNvPr>
          <p:cNvSpPr txBox="1"/>
          <p:nvPr/>
        </p:nvSpPr>
        <p:spPr>
          <a:xfrm>
            <a:off x="45212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Light, science &amp; applications vol. 9 90. 25 May. 2020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图 5">
            <a:extLst>
              <a:ext uri="{FF2B5EF4-FFF2-40B4-BE49-F238E27FC236}">
                <a16:creationId xmlns:a16="http://schemas.microsoft.com/office/drawing/2014/main" id="{28792828-6FD7-F3E9-457D-0D9DDC54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2" y="1917761"/>
            <a:ext cx="11936656" cy="228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16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DA823-DBE3-E793-07A7-B613F78F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目前进展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943AF-5C2E-BADF-B985-2BC6483C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228095-E283-D74D-B6A8-8FCC134E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28" y="0"/>
            <a:ext cx="599099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998CB-D45E-C8EF-771E-967348EC2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7" y="1742837"/>
            <a:ext cx="4363153" cy="3460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22657-B650-9090-BEBD-F3CDECC7029A}"/>
              </a:ext>
            </a:extLst>
          </p:cNvPr>
          <p:cNvSpPr txBox="1"/>
          <p:nvPr/>
        </p:nvSpPr>
        <p:spPr>
          <a:xfrm>
            <a:off x="648054" y="635635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2016 Rep. Prog. Phys. </a:t>
            </a: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086501</a:t>
            </a:r>
          </a:p>
          <a:p>
            <a:b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40142-E33B-5F26-9969-DFFAB8E8DED3}"/>
              </a:ext>
            </a:extLst>
          </p:cNvPr>
          <p:cNvSpPr txBox="1"/>
          <p:nvPr/>
        </p:nvSpPr>
        <p:spPr>
          <a:xfrm>
            <a:off x="121034" y="5750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5CE24-CAC3-2CCD-8D1D-CD34A48C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SPP</a:t>
            </a:r>
            <a:r>
              <a:rPr lang="zh-CN" altLang="en-US" b="1" dirty="0"/>
              <a:t>的等离激元激光器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D0E092-89F8-0B1B-7330-29BA7965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何沛一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82001-24FF-FB61-DC46-12099F19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84361-2015-4AFC-833F-CB5F75F81B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3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ABA07E-ED47-5805-F34B-7DD9AF8D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1" y="3841722"/>
            <a:ext cx="8107857" cy="21673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057B8D-4513-AA0A-D407-B926DF72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6" y="418379"/>
            <a:ext cx="8444477" cy="25575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7E85B2-E25B-7424-6AA2-B1F1A2AEC36A}"/>
              </a:ext>
            </a:extLst>
          </p:cNvPr>
          <p:cNvSpPr txBox="1"/>
          <p:nvPr/>
        </p:nvSpPr>
        <p:spPr>
          <a:xfrm>
            <a:off x="9294725" y="879231"/>
            <a:ext cx="2195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理论工作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22222"/>
                </a:solidFill>
                <a:latin typeface="Harding"/>
                <a:ea typeface="等线" panose="02010600030101010101" pitchFamily="2" charset="-122"/>
              </a:rPr>
              <a:t>杂化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等离激元波导显著降低欧姆损耗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EE1D36C-3F1E-9D7B-9CD8-DBD518FC4853}"/>
              </a:ext>
            </a:extLst>
          </p:cNvPr>
          <p:cNvSpPr/>
          <p:nvPr/>
        </p:nvSpPr>
        <p:spPr>
          <a:xfrm>
            <a:off x="10194053" y="2199739"/>
            <a:ext cx="502417" cy="2030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3A9D37-D34E-2CFE-7C80-9DC75A5D5482}"/>
              </a:ext>
            </a:extLst>
          </p:cNvPr>
          <p:cNvSpPr txBox="1"/>
          <p:nvPr/>
        </p:nvSpPr>
        <p:spPr>
          <a:xfrm>
            <a:off x="10776856" y="2975975"/>
            <a:ext cx="93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一年后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D09D8A-6908-6CA5-846D-FEDF1755B670}"/>
              </a:ext>
            </a:extLst>
          </p:cNvPr>
          <p:cNvSpPr txBox="1"/>
          <p:nvPr/>
        </p:nvSpPr>
        <p:spPr>
          <a:xfrm>
            <a:off x="9136138" y="4732274"/>
            <a:ext cx="252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实验工作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纳米级等离激元激光器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1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AA28E29-8C50-2B2D-641E-45039043ADFC}"/>
              </a:ext>
            </a:extLst>
          </p:cNvPr>
          <p:cNvSpPr txBox="1"/>
          <p:nvPr/>
        </p:nvSpPr>
        <p:spPr>
          <a:xfrm>
            <a:off x="94342" y="6453219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480EFC-F6F9-8DC2-1329-7A455268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5" y="521058"/>
            <a:ext cx="3005317" cy="2037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7F92DA-EB3E-EB73-B9C3-250EA964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64" y="613100"/>
            <a:ext cx="7001423" cy="4045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6B2DE7E-3153-89D4-4767-E6C5694FCC05}"/>
              </a:ext>
            </a:extLst>
          </p:cNvPr>
          <p:cNvSpPr txBox="1"/>
          <p:nvPr/>
        </p:nvSpPr>
        <p:spPr>
          <a:xfrm>
            <a:off x="194113" y="2595114"/>
            <a:ext cx="2520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Ag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金属表面（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波导）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20B093-278E-8294-A73E-D9463815B68E}"/>
              </a:ext>
            </a:extLst>
          </p:cNvPr>
          <p:cNvSpPr txBox="1"/>
          <p:nvPr/>
        </p:nvSpPr>
        <p:spPr>
          <a:xfrm>
            <a:off x="492755" y="191190"/>
            <a:ext cx="358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高介电常数半导体纳米线（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GaAs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777260-A2FE-8634-EFD5-8872CDC73D27}"/>
              </a:ext>
            </a:extLst>
          </p:cNvPr>
          <p:cNvSpPr txBox="1"/>
          <p:nvPr/>
        </p:nvSpPr>
        <p:spPr>
          <a:xfrm>
            <a:off x="3234261" y="1484954"/>
            <a:ext cx="1820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低介电介质环境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SiO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2E594AA-898E-2C86-5471-FDFB6258D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58" y="3387431"/>
            <a:ext cx="4381532" cy="6858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C81881-31D0-F109-72C1-1F871F950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74" y="4116830"/>
            <a:ext cx="3714091" cy="75724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BB5A122-A14A-4203-6E83-36D65C4A70D2}"/>
              </a:ext>
            </a:extLst>
          </p:cNvPr>
          <p:cNvSpPr txBox="1"/>
          <p:nvPr/>
        </p:nvSpPr>
        <p:spPr>
          <a:xfrm>
            <a:off x="496970" y="5259311"/>
            <a:ext cx="2297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圆柱体直径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介电间隙宽度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F435C9-B9A0-715C-A7B9-25A21A5FA6B1}"/>
              </a:ext>
            </a:extLst>
          </p:cNvPr>
          <p:cNvSpPr txBox="1"/>
          <p:nvPr/>
        </p:nvSpPr>
        <p:spPr>
          <a:xfrm>
            <a:off x="194113" y="3028547"/>
            <a:ext cx="113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模式面积</a:t>
            </a: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CA217492-823A-517E-FDB5-DD1EC1F27422}"/>
              </a:ext>
            </a:extLst>
          </p:cNvPr>
          <p:cNvSpPr/>
          <p:nvPr/>
        </p:nvSpPr>
        <p:spPr>
          <a:xfrm>
            <a:off x="355926" y="5414501"/>
            <a:ext cx="141044" cy="6129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4DABA72-E031-B3AB-F279-233AD61034A8}"/>
              </a:ext>
            </a:extLst>
          </p:cNvPr>
          <p:cNvSpPr/>
          <p:nvPr/>
        </p:nvSpPr>
        <p:spPr>
          <a:xfrm>
            <a:off x="2040139" y="5552666"/>
            <a:ext cx="718457" cy="336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EBFBF2F4-715F-30E7-E879-8B7C74764B73}"/>
              </a:ext>
            </a:extLst>
          </p:cNvPr>
          <p:cNvSpPr/>
          <p:nvPr/>
        </p:nvSpPr>
        <p:spPr>
          <a:xfrm>
            <a:off x="2950906" y="5144650"/>
            <a:ext cx="322190" cy="121204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8F3A57-C037-0B7F-CE11-7301CE518AE5}"/>
              </a:ext>
            </a:extLst>
          </p:cNvPr>
          <p:cNvSpPr txBox="1"/>
          <p:nvPr/>
        </p:nvSpPr>
        <p:spPr>
          <a:xfrm>
            <a:off x="3429728" y="5567778"/>
            <a:ext cx="1431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传播距离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L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F721AF-90C9-0EFC-E47B-D584338FE3BC}"/>
              </a:ext>
            </a:extLst>
          </p:cNvPr>
          <p:cNvSpPr txBox="1"/>
          <p:nvPr/>
        </p:nvSpPr>
        <p:spPr>
          <a:xfrm>
            <a:off x="3401810" y="5010544"/>
            <a:ext cx="143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模式面积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A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892292-3E4C-8FF5-76B2-B0416BD153D7}"/>
              </a:ext>
            </a:extLst>
          </p:cNvPr>
          <p:cNvSpPr txBox="1"/>
          <p:nvPr/>
        </p:nvSpPr>
        <p:spPr>
          <a:xfrm>
            <a:off x="3401810" y="6113821"/>
            <a:ext cx="13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电磁场分布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83337A2-E2E0-EACD-FB62-25BA704DE04C}"/>
              </a:ext>
            </a:extLst>
          </p:cNvPr>
          <p:cNvSpPr txBox="1"/>
          <p:nvPr/>
        </p:nvSpPr>
        <p:spPr>
          <a:xfrm>
            <a:off x="4784975" y="4650412"/>
            <a:ext cx="240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[</a:t>
            </a:r>
            <a:r>
              <a:rPr kumimoji="0" lang="pt-BR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d,h</a:t>
            </a:r>
            <a:r>
              <a:rPr kumimoji="0" lang="pt-B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] = [400, 100] 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F570FDD-D44D-21F2-5B20-5D6600573BC4}"/>
              </a:ext>
            </a:extLst>
          </p:cNvPr>
          <p:cNvSpPr txBox="1"/>
          <p:nvPr/>
        </p:nvSpPr>
        <p:spPr>
          <a:xfrm>
            <a:off x="7087856" y="4658367"/>
            <a:ext cx="155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[200, 100] 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AF9B17B-53AE-FFC2-5119-A5508D3D34C2}"/>
              </a:ext>
            </a:extLst>
          </p:cNvPr>
          <p:cNvSpPr txBox="1"/>
          <p:nvPr/>
        </p:nvSpPr>
        <p:spPr>
          <a:xfrm>
            <a:off x="8836993" y="4650474"/>
            <a:ext cx="130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[200, 2] 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3DCCBF-00DC-F1C0-AC5F-F6546FCB2385}"/>
              </a:ext>
            </a:extLst>
          </p:cNvPr>
          <p:cNvSpPr txBox="1"/>
          <p:nvPr/>
        </p:nvSpPr>
        <p:spPr>
          <a:xfrm>
            <a:off x="10630801" y="4658367"/>
            <a:ext cx="1272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[400, 2] 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5D085C58-7012-DB54-EF7B-E89F7B029104}"/>
              </a:ext>
            </a:extLst>
          </p:cNvPr>
          <p:cNvSpPr/>
          <p:nvPr/>
        </p:nvSpPr>
        <p:spPr>
          <a:xfrm rot="8111285">
            <a:off x="6720999" y="720075"/>
            <a:ext cx="437103" cy="21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4A2E5D-C645-C35D-98AD-14980F45B2E7}"/>
              </a:ext>
            </a:extLst>
          </p:cNvPr>
          <p:cNvSpPr txBox="1"/>
          <p:nvPr/>
        </p:nvSpPr>
        <p:spPr>
          <a:xfrm>
            <a:off x="6401920" y="191190"/>
            <a:ext cx="18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纯圆柱体模式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3DEA06-9A2F-C7EB-8181-6A8009A8FAFA}"/>
              </a:ext>
            </a:extLst>
          </p:cNvPr>
          <p:cNvSpPr txBox="1"/>
          <p:nvPr/>
        </p:nvSpPr>
        <p:spPr>
          <a:xfrm>
            <a:off x="9135822" y="251661"/>
            <a:ext cx="309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金属半导体界面纯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模式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3EF1610-6D5C-1DAB-B8B9-739082355A56}"/>
              </a:ext>
            </a:extLst>
          </p:cNvPr>
          <p:cNvSpPr txBox="1"/>
          <p:nvPr/>
        </p:nvSpPr>
        <p:spPr>
          <a:xfrm>
            <a:off x="5125277" y="5189482"/>
            <a:ext cx="62815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大直径和间隙宽度（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&gt;200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&gt;50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）：圆柱体模式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适中直径（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 ≃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200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）：杂化模式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减小间隙到纳米尺度：强烈局域在二维间隙内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箭头: 圆角右 54">
            <a:extLst>
              <a:ext uri="{FF2B5EF4-FFF2-40B4-BE49-F238E27FC236}">
                <a16:creationId xmlns:a16="http://schemas.microsoft.com/office/drawing/2014/main" id="{E2A3B836-78B7-F328-9F79-B4C6D0132ABC}"/>
              </a:ext>
            </a:extLst>
          </p:cNvPr>
          <p:cNvSpPr/>
          <p:nvPr/>
        </p:nvSpPr>
        <p:spPr>
          <a:xfrm rot="10800000">
            <a:off x="11406794" y="762483"/>
            <a:ext cx="407112" cy="1768510"/>
          </a:xfrm>
          <a:prstGeom prst="bentArrow">
            <a:avLst>
              <a:gd name="adj1" fmla="val 12659"/>
              <a:gd name="adj2" fmla="val 20064"/>
              <a:gd name="adj3" fmla="val 34873"/>
              <a:gd name="adj4" fmla="val 58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6D8BCC-E793-1F75-D728-CC227E375208}"/>
              </a:ext>
            </a:extLst>
          </p:cNvPr>
          <p:cNvSpPr txBox="1"/>
          <p:nvPr/>
        </p:nvSpPr>
        <p:spPr>
          <a:xfrm>
            <a:off x="4482773" y="2779780"/>
            <a:ext cx="1431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b="0" i="1" dirty="0">
                <a:solidFill>
                  <a:srgbClr val="222222"/>
                </a:solidFill>
                <a:effectLst/>
                <a:latin typeface="Harding"/>
              </a:rPr>
              <a:t>λ</a:t>
            </a:r>
            <a:r>
              <a:rPr lang="el-GR" altLang="zh-CN" b="0" i="0" dirty="0">
                <a:solidFill>
                  <a:srgbClr val="222222"/>
                </a:solidFill>
                <a:effectLst/>
                <a:latin typeface="Harding"/>
              </a:rPr>
              <a:t> = 1550 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nm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7104FD-AD1A-892A-39EF-F00E19E49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00" y="303345"/>
            <a:ext cx="981082" cy="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16678-437C-D035-24F3-ED8CC347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等离激元激光的基本介绍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AC1437-C3B2-1669-BD90-78BE7C604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吴熙楠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400A01-7AAE-5A0E-1620-7605980F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2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1566_2008_BFnphoton2008131_MOESM2_ESM">
            <a:hlinkClick r:id="" action="ppaction://media"/>
            <a:extLst>
              <a:ext uri="{FF2B5EF4-FFF2-40B4-BE49-F238E27FC236}">
                <a16:creationId xmlns:a16="http://schemas.microsoft.com/office/drawing/2014/main" id="{0B493921-6221-46B1-6689-76344C447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089" y="562708"/>
            <a:ext cx="7000350" cy="52502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BF88E5-ED17-A31D-14CA-BEB4108C2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864" y="229629"/>
            <a:ext cx="3795357" cy="32721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FEF8E9-A4B6-09C4-D368-7AC73F1F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46" y="3501794"/>
            <a:ext cx="3795356" cy="32218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185349-3407-FFB0-A6FD-309D0EE6ED19}"/>
              </a:ext>
            </a:extLst>
          </p:cNvPr>
          <p:cNvSpPr txBox="1"/>
          <p:nvPr/>
        </p:nvSpPr>
        <p:spPr>
          <a:xfrm>
            <a:off x="184639" y="6354298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4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E7EDD1-27D6-859D-3FEB-CC4C2B1D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6" y="102995"/>
            <a:ext cx="3811688" cy="66520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882C47-3C9B-730D-3443-831A3BE02647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E3E827-99C9-D25D-8BE7-E8A0479B9D05}"/>
              </a:ext>
            </a:extLst>
          </p:cNvPr>
          <p:cNvSpPr txBox="1"/>
          <p:nvPr/>
        </p:nvSpPr>
        <p:spPr>
          <a:xfrm>
            <a:off x="4557808" y="2905639"/>
            <a:ext cx="7634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发生原因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界面处电位移的连续性，这导致间隙中具有很强的法向电场分量。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在未耦合的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和圆柱中，垂直于材料界面的电场分量占主导地位，放大了第一个效应。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18A47D-F156-D9A1-2B41-165BEB8445F3}"/>
              </a:ext>
            </a:extLst>
          </p:cNvPr>
          <p:cNvSpPr txBox="1"/>
          <p:nvPr/>
        </p:nvSpPr>
        <p:spPr>
          <a:xfrm>
            <a:off x="5867609" y="229575"/>
            <a:ext cx="348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间隙提供了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存储电磁能量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的手段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18BD9E-84CA-23EC-6D79-0859ED182E1F}"/>
              </a:ext>
            </a:extLst>
          </p:cNvPr>
          <p:cNvSpPr txBox="1"/>
          <p:nvPr/>
        </p:nvSpPr>
        <p:spPr>
          <a:xfrm>
            <a:off x="5867609" y="1115037"/>
            <a:ext cx="340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具有低模式损耗的亚波长光波导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0C88424-C1C6-C231-EC4E-B2807851C043}"/>
              </a:ext>
            </a:extLst>
          </p:cNvPr>
          <p:cNvSpPr/>
          <p:nvPr/>
        </p:nvSpPr>
        <p:spPr>
          <a:xfrm>
            <a:off x="7350369" y="653143"/>
            <a:ext cx="271306" cy="4304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AF8FD0-4AC1-4E7F-28B1-81E8B9E679EE}"/>
              </a:ext>
            </a:extLst>
          </p:cNvPr>
          <p:cNvSpPr txBox="1"/>
          <p:nvPr/>
        </p:nvSpPr>
        <p:spPr>
          <a:xfrm>
            <a:off x="4572000" y="1607736"/>
            <a:ext cx="6466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存储能力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= 2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，间隙内的能量比例为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15%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= 100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，高达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20%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D7C4A6-7889-83C3-6788-958C17FB287A}"/>
              </a:ext>
            </a:extLst>
          </p:cNvPr>
          <p:cNvSpPr txBox="1"/>
          <p:nvPr/>
        </p:nvSpPr>
        <p:spPr>
          <a:xfrm>
            <a:off x="4121094" y="6054076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横向的亚波长局域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077AAC-12E4-409A-2E28-42E9EEBA6987}"/>
              </a:ext>
            </a:extLst>
          </p:cNvPr>
          <p:cNvSpPr txBox="1"/>
          <p:nvPr/>
        </p:nvSpPr>
        <p:spPr>
          <a:xfrm>
            <a:off x="4121094" y="4880932"/>
            <a:ext cx="3256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半导体氧化物界面处极化电荷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A03879-BE45-6855-A914-81EF687AE8B3}"/>
              </a:ext>
            </a:extLst>
          </p:cNvPr>
          <p:cNvSpPr txBox="1"/>
          <p:nvPr/>
        </p:nvSpPr>
        <p:spPr>
          <a:xfrm>
            <a:off x="8564336" y="4794629"/>
            <a:ext cx="342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金属氧化物界面的等离子体振荡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5665FE0-0359-3D21-E3DE-E8F2CE3B72C7}"/>
              </a:ext>
            </a:extLst>
          </p:cNvPr>
          <p:cNvSpPr txBox="1"/>
          <p:nvPr/>
        </p:nvSpPr>
        <p:spPr>
          <a:xfrm>
            <a:off x="6238341" y="5586380"/>
            <a:ext cx="298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间隙区域具有有效的光电容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箭头: 丁字 29">
            <a:extLst>
              <a:ext uri="{FF2B5EF4-FFF2-40B4-BE49-F238E27FC236}">
                <a16:creationId xmlns:a16="http://schemas.microsoft.com/office/drawing/2014/main" id="{29177A8D-A2D8-7092-B082-BFDF502EF316}"/>
              </a:ext>
            </a:extLst>
          </p:cNvPr>
          <p:cNvSpPr/>
          <p:nvPr/>
        </p:nvSpPr>
        <p:spPr>
          <a:xfrm rot="10800000">
            <a:off x="7350369" y="4955833"/>
            <a:ext cx="1159329" cy="588861"/>
          </a:xfrm>
          <a:prstGeom prst="leftRightUpArrow">
            <a:avLst>
              <a:gd name="adj1" fmla="val 8479"/>
              <a:gd name="adj2" fmla="val 1100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7DB0AF-997E-50D8-AFCD-BFCC7F0FCFA0}"/>
              </a:ext>
            </a:extLst>
          </p:cNvPr>
          <p:cNvSpPr txBox="1"/>
          <p:nvPr/>
        </p:nvSpPr>
        <p:spPr>
          <a:xfrm>
            <a:off x="7432654" y="4586501"/>
            <a:ext cx="113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相互作用</a:t>
            </a:r>
          </a:p>
        </p:txBody>
      </p:sp>
    </p:spTree>
    <p:extLst>
      <p:ext uri="{BB962C8B-B14F-4D97-AF65-F5344CB8AC3E}">
        <p14:creationId xmlns:p14="http://schemas.microsoft.com/office/powerpoint/2010/main" val="13445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C69281-EBE4-2A88-E341-8DA70B7C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12" y="913581"/>
            <a:ext cx="4019579" cy="5524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0BC577-A8A2-24F1-6EF6-A2662E960BBF}"/>
              </a:ext>
            </a:extLst>
          </p:cNvPr>
          <p:cNvSpPr txBox="1"/>
          <p:nvPr/>
        </p:nvSpPr>
        <p:spPr>
          <a:xfrm>
            <a:off x="341295" y="433792"/>
            <a:ext cx="143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耦合模理论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CE0E68-C65B-7710-553F-E954965B2972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C05D4B-F240-E3A7-8DD8-5A70FFB0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99" y="896323"/>
            <a:ext cx="2552719" cy="400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EDE5E8F-6E85-CADB-28DE-C79C843D226B}"/>
              </a:ext>
            </a:extLst>
          </p:cNvPr>
          <p:cNvSpPr txBox="1"/>
          <p:nvPr/>
        </p:nvSpPr>
        <p:spPr>
          <a:xfrm>
            <a:off x="295245" y="1466198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将杂化模式描述为纯圆柱波导和纯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波导模式的“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叠加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16F7D-8DC6-A051-0678-59943EF1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73" y="2101253"/>
            <a:ext cx="2019183" cy="3493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1D4A54-1255-0EED-5E68-D9B31D0AC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105" y="2041152"/>
            <a:ext cx="1845591" cy="4044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0A420-916E-2CEA-A77C-DAC057778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45" y="2727177"/>
            <a:ext cx="7959476" cy="99936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1D7520B-2440-0ED7-A872-B8969058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28" y="5023119"/>
            <a:ext cx="3410358" cy="42503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9A88E36-EC06-E28F-F668-E540F51F3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801" y="5944419"/>
            <a:ext cx="733813" cy="33929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3564B79-50FA-348F-93D8-EE4C16BD7444}"/>
              </a:ext>
            </a:extLst>
          </p:cNvPr>
          <p:cNvSpPr txBox="1"/>
          <p:nvPr/>
        </p:nvSpPr>
        <p:spPr>
          <a:xfrm>
            <a:off x="1845614" y="5914377"/>
            <a:ext cx="121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解析求解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B4D3134-F072-08CF-D6F5-7A539132F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949" y="4087834"/>
            <a:ext cx="747725" cy="34135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2C0F8BD-AA06-96B2-31C1-C102DD5FEBB2}"/>
              </a:ext>
            </a:extLst>
          </p:cNvPr>
          <p:cNvSpPr txBox="1"/>
          <p:nvPr/>
        </p:nvSpPr>
        <p:spPr>
          <a:xfrm>
            <a:off x="1702624" y="4096037"/>
            <a:ext cx="49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：纯圆柱波导和纯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波导模式之间的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耦合强度</a:t>
            </a:r>
            <a:endParaRPr lang="zh-CN" altLang="en-US" dirty="0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D243DE01-8D75-0133-A585-9B9021A1C16A}"/>
              </a:ext>
            </a:extLst>
          </p:cNvPr>
          <p:cNvSpPr/>
          <p:nvPr/>
        </p:nvSpPr>
        <p:spPr>
          <a:xfrm>
            <a:off x="583219" y="4308267"/>
            <a:ext cx="322190" cy="191850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BBD755-A8D5-E6E2-ED05-A4AB38AE13D2}"/>
              </a:ext>
            </a:extLst>
          </p:cNvPr>
          <p:cNvSpPr txBox="1"/>
          <p:nvPr/>
        </p:nvSpPr>
        <p:spPr>
          <a:xfrm>
            <a:off x="8897818" y="2967335"/>
            <a:ext cx="185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本征值问题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3D82A6-C5AB-9F82-9950-A35EB137A357}"/>
              </a:ext>
            </a:extLst>
          </p:cNvPr>
          <p:cNvSpPr txBox="1"/>
          <p:nvPr/>
        </p:nvSpPr>
        <p:spPr>
          <a:xfrm>
            <a:off x="782189" y="2129272"/>
            <a:ext cx="6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基矢</a:t>
            </a:r>
          </a:p>
        </p:txBody>
      </p:sp>
    </p:spTree>
    <p:extLst>
      <p:ext uri="{BB962C8B-B14F-4D97-AF65-F5344CB8AC3E}">
        <p14:creationId xmlns:p14="http://schemas.microsoft.com/office/powerpoint/2010/main" val="123404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下 5">
            <a:extLst>
              <a:ext uri="{FF2B5EF4-FFF2-40B4-BE49-F238E27FC236}">
                <a16:creationId xmlns:a16="http://schemas.microsoft.com/office/drawing/2014/main" id="{AEA8CA5D-90C6-9327-9D18-38DE62C2F57A}"/>
              </a:ext>
            </a:extLst>
          </p:cNvPr>
          <p:cNvSpPr/>
          <p:nvPr/>
        </p:nvSpPr>
        <p:spPr>
          <a:xfrm rot="16200000">
            <a:off x="5078351" y="423212"/>
            <a:ext cx="353157" cy="794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0B27F7-9845-9FB5-0EF2-B9F68159B1AE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E8F2A0-96D4-D1CA-2DE1-BA33C09C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53" y="562115"/>
            <a:ext cx="2496293" cy="406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649A37-16C7-EEF4-3A25-601BEA28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27" y="1155781"/>
            <a:ext cx="2699080" cy="3932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7261AD-F124-90F3-9B13-BA53ADB1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440" y="1796474"/>
            <a:ext cx="4004810" cy="3531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DC6ECE-7CAA-0C23-64D0-51BCC9CD1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094" y="2298681"/>
            <a:ext cx="4902307" cy="8489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739B52-4206-8115-2DA9-EAA797CEE232}"/>
              </a:ext>
            </a:extLst>
          </p:cNvPr>
          <p:cNvSpPr txBox="1"/>
          <p:nvPr/>
        </p:nvSpPr>
        <p:spPr>
          <a:xfrm>
            <a:off x="648119" y="592853"/>
            <a:ext cx="104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特征根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106339-2157-E30A-6427-B89573C93D6E}"/>
              </a:ext>
            </a:extLst>
          </p:cNvPr>
          <p:cNvSpPr/>
          <p:nvPr/>
        </p:nvSpPr>
        <p:spPr>
          <a:xfrm>
            <a:off x="1417923" y="1360103"/>
            <a:ext cx="141044" cy="6129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72D8E3-82BE-68EA-7DB7-C0D762E59A5F}"/>
              </a:ext>
            </a:extLst>
          </p:cNvPr>
          <p:cNvSpPr txBox="1"/>
          <p:nvPr/>
        </p:nvSpPr>
        <p:spPr>
          <a:xfrm>
            <a:off x="339131" y="2321804"/>
            <a:ext cx="25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对应模式（特征向量）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929683-8523-0F09-CB63-1B7AB2B42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611" y="4868732"/>
            <a:ext cx="2343167" cy="4191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DBE804-9CE5-DC2C-F7B7-F4A2C0A63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33" y="4210402"/>
            <a:ext cx="1755269" cy="3784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96F89EE-3D71-A564-F921-EB0028266CDC}"/>
              </a:ext>
            </a:extLst>
          </p:cNvPr>
          <p:cNvSpPr txBox="1"/>
          <p:nvPr/>
        </p:nvSpPr>
        <p:spPr>
          <a:xfrm>
            <a:off x="8665377" y="4174784"/>
            <a:ext cx="325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不存在较低折射率的杂化模式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77C53C-0B01-841A-A228-94BE58A24658}"/>
              </a:ext>
            </a:extLst>
          </p:cNvPr>
          <p:cNvSpPr txBox="1"/>
          <p:nvPr/>
        </p:nvSpPr>
        <p:spPr>
          <a:xfrm>
            <a:off x="5881385" y="599462"/>
            <a:ext cx="5980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有效折射率：描述模式在波导传播方向</a:t>
            </a:r>
            <a:r>
              <a:rPr lang="en-US" altLang="zh-CN" sz="2000" dirty="0"/>
              <a:t>z</a:t>
            </a:r>
            <a:r>
              <a:rPr lang="zh-CN" altLang="en-US" sz="2000" dirty="0"/>
              <a:t>上的相速度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077B7B-D07B-961C-C45D-941D0572FE4C}"/>
              </a:ext>
            </a:extLst>
          </p:cNvPr>
          <p:cNvSpPr txBox="1"/>
          <p:nvPr/>
        </p:nvSpPr>
        <p:spPr>
          <a:xfrm>
            <a:off x="6397699" y="3561169"/>
            <a:ext cx="33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劈裂为对称和反对称杂化模式</a:t>
            </a: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C29A4180-1097-8E1B-CD11-1CA3D05535E3}"/>
              </a:ext>
            </a:extLst>
          </p:cNvPr>
          <p:cNvSpPr/>
          <p:nvPr/>
        </p:nvSpPr>
        <p:spPr>
          <a:xfrm>
            <a:off x="6322335" y="4355171"/>
            <a:ext cx="163828" cy="78568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506B3CF-8307-C1B7-F291-E1C484E28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05" y="3218269"/>
            <a:ext cx="4768346" cy="3205139"/>
          </a:xfrm>
          <a:prstGeom prst="rect">
            <a:avLst/>
          </a:prstGeom>
        </p:spPr>
      </p:pic>
      <p:sp>
        <p:nvSpPr>
          <p:cNvPr id="35" name="箭头: 左右 34">
            <a:extLst>
              <a:ext uri="{FF2B5EF4-FFF2-40B4-BE49-F238E27FC236}">
                <a16:creationId xmlns:a16="http://schemas.microsoft.com/office/drawing/2014/main" id="{0912E1AD-8DD1-EB62-36A7-D21E6AE83E24}"/>
              </a:ext>
            </a:extLst>
          </p:cNvPr>
          <p:cNvSpPr/>
          <p:nvPr/>
        </p:nvSpPr>
        <p:spPr>
          <a:xfrm>
            <a:off x="5154804" y="4547173"/>
            <a:ext cx="1081676" cy="3168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3D92B8-CE48-C700-EB05-BAF97F719047}"/>
              </a:ext>
            </a:extLst>
          </p:cNvPr>
          <p:cNvSpPr txBox="1"/>
          <p:nvPr/>
        </p:nvSpPr>
        <p:spPr>
          <a:xfrm>
            <a:off x="5355770" y="4135040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类比</a:t>
            </a:r>
          </a:p>
        </p:txBody>
      </p:sp>
    </p:spTree>
    <p:extLst>
      <p:ext uri="{BB962C8B-B14F-4D97-AF65-F5344CB8AC3E}">
        <p14:creationId xmlns:p14="http://schemas.microsoft.com/office/powerpoint/2010/main" val="196665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500BD4-67D2-888C-DE4D-851BAE77A4BC}"/>
              </a:ext>
            </a:extLst>
          </p:cNvPr>
          <p:cNvSpPr txBox="1"/>
          <p:nvPr/>
        </p:nvSpPr>
        <p:spPr>
          <a:xfrm>
            <a:off x="4377460" y="320822"/>
            <a:ext cx="7601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杂化模式的有效折射率：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极限下，接近纯圆柱体与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模式的折射率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始终大于底层柱面和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波导模式的折射率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（高折射率 “对称” 模式是单模圆柱体波导在此几何结构中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唯一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的束缚解）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658CD-E4CA-11B7-D51B-0914D2ED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37" y="2564281"/>
            <a:ext cx="2304693" cy="2872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2B4BD69-5AD0-5DAF-4DB5-67810C8C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1" y="142851"/>
            <a:ext cx="4181506" cy="65722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DB0CC9-A618-4093-9180-7025203F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46" y="3632942"/>
            <a:ext cx="5143538" cy="742955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FEC1A93-794F-23E0-8D5F-993EEC065189}"/>
              </a:ext>
            </a:extLst>
          </p:cNvPr>
          <p:cNvSpPr/>
          <p:nvPr/>
        </p:nvSpPr>
        <p:spPr>
          <a:xfrm rot="5400000">
            <a:off x="6842033" y="4619443"/>
            <a:ext cx="654365" cy="489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9629556-725C-242D-D833-E5F6378188C5}"/>
              </a:ext>
            </a:extLst>
          </p:cNvPr>
          <p:cNvSpPr txBox="1"/>
          <p:nvPr/>
        </p:nvSpPr>
        <p:spPr>
          <a:xfrm>
            <a:off x="4518390" y="5300942"/>
            <a:ext cx="541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用来描述杂化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模式类圆柱体（或类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SPP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）模式的程度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3FEA03-A568-27BD-9808-B3D884430C40}"/>
              </a:ext>
            </a:extLst>
          </p:cNvPr>
          <p:cNvSpPr txBox="1"/>
          <p:nvPr/>
        </p:nvSpPr>
        <p:spPr>
          <a:xfrm>
            <a:off x="4518390" y="5864113"/>
            <a:ext cx="686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最强耦合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点（接近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= 200 nm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）与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最小模式面积和传播距离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相关联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0C85B7-2ED3-2141-DD82-9468F4B11060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2F17B8E-E95C-4BFB-D049-542294E2FF93}"/>
              </a:ext>
            </a:extLst>
          </p:cNvPr>
          <p:cNvSpPr txBox="1"/>
          <p:nvPr/>
        </p:nvSpPr>
        <p:spPr>
          <a:xfrm>
            <a:off x="4155005" y="3153698"/>
            <a:ext cx="750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模拟中可直接得到的是                  ，因此将             替换为                  得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305E775-CECB-2128-6D75-F2EBF015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22" y="3072004"/>
            <a:ext cx="1085858" cy="50482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29C8164-D9EA-7946-DD34-E6FF249E4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178" y="3167412"/>
            <a:ext cx="747725" cy="34135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8D487B6-826B-CCDF-ED59-93E0C50DE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897" y="3085673"/>
            <a:ext cx="1085858" cy="5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6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315875-198D-9109-31DC-D33D0982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3" y="460354"/>
            <a:ext cx="5499806" cy="59372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1E1C9B-1C74-192E-00DA-F50F3FD0A056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0F0468-39AB-E314-CDE0-F83336F74DAA}"/>
              </a:ext>
            </a:extLst>
          </p:cNvPr>
          <p:cNvSpPr txBox="1"/>
          <p:nvPr/>
        </p:nvSpPr>
        <p:spPr>
          <a:xfrm>
            <a:off x="6012375" y="989881"/>
            <a:ext cx="155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Harding"/>
              </a:rPr>
              <a:t>d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latin typeface="Harding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= 200 nm 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Harding"/>
              </a:rPr>
              <a:t>d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latin typeface="Harding"/>
              </a:rPr>
              <a:t>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= 215 nm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C97515-F2A2-BD71-3ECE-EB17B3D1CE2A}"/>
              </a:ext>
            </a:extLst>
          </p:cNvPr>
          <p:cNvSpPr txBox="1"/>
          <p:nvPr/>
        </p:nvSpPr>
        <p:spPr>
          <a:xfrm>
            <a:off x="7905924" y="1128381"/>
            <a:ext cx="196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dirty="0">
                <a:solidFill>
                  <a:srgbClr val="222222"/>
                </a:solidFill>
                <a:effectLst/>
                <a:latin typeface="Harding"/>
              </a:rPr>
              <a:t>h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= [1,1 × 10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latin typeface="Harding"/>
              </a:rPr>
              <a:t>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] nm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58E7C3-C4CF-891F-9BF0-8A4AE40D015A}"/>
              </a:ext>
            </a:extLst>
          </p:cNvPr>
          <p:cNvSpPr txBox="1"/>
          <p:nvPr/>
        </p:nvSpPr>
        <p:spPr>
          <a:xfrm>
            <a:off x="5761445" y="460354"/>
            <a:ext cx="211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红线：杂化模式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FE3954-C7BC-F061-50CC-D65F629A073E}"/>
              </a:ext>
            </a:extLst>
          </p:cNvPr>
          <p:cNvSpPr txBox="1"/>
          <p:nvPr/>
        </p:nvSpPr>
        <p:spPr>
          <a:xfrm>
            <a:off x="5839490" y="3744680"/>
            <a:ext cx="3047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蓝线：介电包覆的银纳米线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DD0126-92ED-2C97-6D03-BA6A8072B3B7}"/>
              </a:ext>
            </a:extLst>
          </p:cNvPr>
          <p:cNvSpPr txBox="1"/>
          <p:nvPr/>
        </p:nvSpPr>
        <p:spPr>
          <a:xfrm>
            <a:off x="5761445" y="2084173"/>
            <a:ext cx="283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绿线：银包覆介电纳米线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398674-81AB-95FB-FDD4-08F024BC714A}"/>
              </a:ext>
            </a:extLst>
          </p:cNvPr>
          <p:cNvSpPr txBox="1"/>
          <p:nvPr/>
        </p:nvSpPr>
        <p:spPr>
          <a:xfrm>
            <a:off x="7905924" y="4501245"/>
            <a:ext cx="2125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Harding"/>
              </a:rPr>
              <a:t>d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= [10,1 × 10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latin typeface="Harding"/>
              </a:rPr>
              <a:t>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] nm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8D5E5A-CBF5-3F1F-850F-AD44A115D009}"/>
              </a:ext>
            </a:extLst>
          </p:cNvPr>
          <p:cNvSpPr txBox="1"/>
          <p:nvPr/>
        </p:nvSpPr>
        <p:spPr>
          <a:xfrm>
            <a:off x="7867795" y="2771688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Harding"/>
              </a:rPr>
              <a:t>d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 = [10,1 × 10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latin typeface="Harding"/>
              </a:rPr>
              <a:t>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] nm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5E959A-38E8-99E0-59FE-56B0A2BC4F12}"/>
              </a:ext>
            </a:extLst>
          </p:cNvPr>
          <p:cNvSpPr txBox="1"/>
          <p:nvPr/>
        </p:nvSpPr>
        <p:spPr>
          <a:xfrm>
            <a:off x="6106160" y="4381608"/>
            <a:ext cx="146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高介电包覆</a:t>
            </a:r>
            <a:endParaRPr lang="en-US" altLang="zh-CN" dirty="0"/>
          </a:p>
          <a:p>
            <a:r>
              <a:rPr lang="zh-CN" altLang="en-US" dirty="0"/>
              <a:t>低介电包覆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D64AC8-83F9-7164-C209-303E28A3B6A3}"/>
              </a:ext>
            </a:extLst>
          </p:cNvPr>
          <p:cNvSpPr txBox="1"/>
          <p:nvPr/>
        </p:nvSpPr>
        <p:spPr>
          <a:xfrm>
            <a:off x="6025605" y="2688468"/>
            <a:ext cx="163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高介电纳米线</a:t>
            </a:r>
            <a:endParaRPr lang="en-US" altLang="zh-CN" dirty="0"/>
          </a:p>
          <a:p>
            <a:r>
              <a:rPr lang="zh-CN" altLang="en-US" dirty="0"/>
              <a:t>低介电纳米线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039745-4333-A864-AB98-5C510C8DE92D}"/>
              </a:ext>
            </a:extLst>
          </p:cNvPr>
          <p:cNvSpPr txBox="1"/>
          <p:nvPr/>
        </p:nvSpPr>
        <p:spPr>
          <a:xfrm>
            <a:off x="320040" y="209508"/>
            <a:ext cx="417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各类波导，模式面积</a:t>
            </a:r>
            <a:r>
              <a:rPr lang="en-US" altLang="zh-CN" dirty="0"/>
              <a:t>vs</a:t>
            </a:r>
            <a:r>
              <a:rPr lang="zh-CN" altLang="en-US" dirty="0"/>
              <a:t>传播距离对比图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66EC97EC-BE6A-8C21-87BD-C3A05F286498}"/>
              </a:ext>
            </a:extLst>
          </p:cNvPr>
          <p:cNvSpPr/>
          <p:nvPr/>
        </p:nvSpPr>
        <p:spPr>
          <a:xfrm>
            <a:off x="5826760" y="1099825"/>
            <a:ext cx="165458" cy="48744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BFA083AD-17F9-D50F-41BA-E2F896A3E5CD}"/>
              </a:ext>
            </a:extLst>
          </p:cNvPr>
          <p:cNvSpPr/>
          <p:nvPr/>
        </p:nvSpPr>
        <p:spPr>
          <a:xfrm>
            <a:off x="5882980" y="4461049"/>
            <a:ext cx="165458" cy="48744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290BB3EA-239C-6CB9-20AA-978E1B96F008}"/>
              </a:ext>
            </a:extLst>
          </p:cNvPr>
          <p:cNvSpPr/>
          <p:nvPr/>
        </p:nvSpPr>
        <p:spPr>
          <a:xfrm>
            <a:off x="5839490" y="2810845"/>
            <a:ext cx="165458" cy="48744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C7B46B5-B2C7-3341-1D33-E6ADAC738AF7}"/>
              </a:ext>
            </a:extLst>
          </p:cNvPr>
          <p:cNvSpPr txBox="1"/>
          <p:nvPr/>
        </p:nvSpPr>
        <p:spPr>
          <a:xfrm>
            <a:off x="5735667" y="5544953"/>
            <a:ext cx="610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杂化波导在相同</a:t>
            </a:r>
            <a:r>
              <a:rPr lang="zh-CN" altLang="en-US" dirty="0">
                <a:solidFill>
                  <a:srgbClr val="222222"/>
                </a:solidFill>
                <a:latin typeface="Harding"/>
              </a:rPr>
              <a:t>光场局域能力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下显示出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arding"/>
              </a:rPr>
              <a:t>更长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的传播距离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339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6DAE33-AA05-A1B9-7A3C-BCB31B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06" y="293974"/>
            <a:ext cx="8364940" cy="16110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4FA5FF-5EFC-370C-FDAA-386C0B968483}"/>
              </a:ext>
            </a:extLst>
          </p:cNvPr>
          <p:cNvSpPr txBox="1"/>
          <p:nvPr/>
        </p:nvSpPr>
        <p:spPr>
          <a:xfrm>
            <a:off x="1894840" y="2583170"/>
            <a:ext cx="6888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与金属平面相距纳米级的介电纳米线构成杂化等离激元波导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996A1E-C15F-8D07-FFE3-1C3926FAA19A}"/>
              </a:ext>
            </a:extLst>
          </p:cNvPr>
          <p:cNvSpPr txBox="1"/>
          <p:nvPr/>
        </p:nvSpPr>
        <p:spPr>
          <a:xfrm>
            <a:off x="1295400" y="3920673"/>
            <a:ext cx="8707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通过调节纳米线直径与到金属平面距离可实现在间隙中“电容器状”能量存储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409809-3011-B1D6-3012-47647CA56083}"/>
              </a:ext>
            </a:extLst>
          </p:cNvPr>
          <p:cNvSpPr txBox="1"/>
          <p:nvPr/>
        </p:nvSpPr>
        <p:spPr>
          <a:xfrm>
            <a:off x="2428240" y="5449497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在非金属区域实现有效的亚波长传输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algn="ctr"/>
            <a:r>
              <a:rPr lang="zh-CN" altLang="en-US" sz="2000" dirty="0">
                <a:solidFill>
                  <a:srgbClr val="222222"/>
                </a:solidFill>
                <a:latin typeface="Harding"/>
                <a:ea typeface="等线" panose="02010600030101010101" pitchFamily="2" charset="-122"/>
              </a:rPr>
              <a:t>（传播长度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Harding"/>
              </a:rPr>
              <a:t>40–150 µm 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Harding"/>
              </a:rPr>
              <a:t>，光场局域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Harding"/>
              </a:rPr>
              <a:t>λ</a:t>
            </a:r>
            <a:r>
              <a:rPr lang="en-US" altLang="zh-CN" sz="2000" b="0" i="0" baseline="30000" dirty="0">
                <a:solidFill>
                  <a:srgbClr val="222222"/>
                </a:solidFill>
                <a:effectLst/>
                <a:latin typeface="Harding"/>
              </a:rPr>
              <a:t>2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Harding"/>
              </a:rPr>
              <a:t>/400 – λ</a:t>
            </a:r>
            <a:r>
              <a:rPr lang="en-US" altLang="zh-CN" sz="2000" b="0" i="0" baseline="30000" dirty="0">
                <a:solidFill>
                  <a:srgbClr val="222222"/>
                </a:solidFill>
                <a:effectLst/>
                <a:latin typeface="Harding"/>
              </a:rPr>
              <a:t>2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Harding"/>
              </a:rPr>
              <a:t>/40 </a:t>
            </a:r>
            <a:r>
              <a:rPr lang="zh-CN" altLang="en-US" sz="2000" dirty="0">
                <a:solidFill>
                  <a:srgbClr val="222222"/>
                </a:solidFill>
                <a:latin typeface="Harding"/>
                <a:ea typeface="等线" panose="02010600030101010101" pitchFamily="2" charset="-122"/>
              </a:rPr>
              <a:t>）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B56880-0989-87B5-3946-1A331C5F528F}"/>
              </a:ext>
            </a:extLst>
          </p:cNvPr>
          <p:cNvSpPr txBox="1"/>
          <p:nvPr/>
        </p:nvSpPr>
        <p:spPr>
          <a:xfrm>
            <a:off x="497840" y="2321560"/>
            <a:ext cx="103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总结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1744438C-D010-8A36-DA00-D14DA2DF2C49}"/>
              </a:ext>
            </a:extLst>
          </p:cNvPr>
          <p:cNvSpPr/>
          <p:nvPr/>
        </p:nvSpPr>
        <p:spPr>
          <a:xfrm>
            <a:off x="4889500" y="3130777"/>
            <a:ext cx="360680" cy="66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1E4234D2-BB8D-D23E-FA8D-3128821B85D2}"/>
              </a:ext>
            </a:extLst>
          </p:cNvPr>
          <p:cNvSpPr/>
          <p:nvPr/>
        </p:nvSpPr>
        <p:spPr>
          <a:xfrm>
            <a:off x="4872669" y="4512104"/>
            <a:ext cx="394342" cy="746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0CCF7A-AD7C-622E-8C88-251879062132}"/>
              </a:ext>
            </a:extLst>
          </p:cNvPr>
          <p:cNvSpPr txBox="1"/>
          <p:nvPr/>
        </p:nvSpPr>
        <p:spPr>
          <a:xfrm>
            <a:off x="8590085" y="6238742"/>
            <a:ext cx="332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 Photon </a:t>
            </a:r>
            <a:r>
              <a:rPr kumimoji="0" lang="fr-FR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2, </a:t>
            </a:r>
            <a:r>
              <a:rPr kumimoji="0" lang="fr-FR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496–500 (2008)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52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7826E1-8BC1-FC14-5E96-6024ED041DD7}"/>
              </a:ext>
            </a:extLst>
          </p:cNvPr>
          <p:cNvSpPr txBox="1"/>
          <p:nvPr/>
        </p:nvSpPr>
        <p:spPr>
          <a:xfrm>
            <a:off x="9132697" y="6354157"/>
            <a:ext cx="286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 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461, 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629–632 (2009)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12353C-1C9E-5B9F-B82F-70C43A2D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37" y="735315"/>
            <a:ext cx="4296967" cy="31332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59A39-A825-62BF-0DAF-34A91427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024" y="589003"/>
            <a:ext cx="4690732" cy="40826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A27159-993C-33A1-5472-6C1C380F82AC}"/>
              </a:ext>
            </a:extLst>
          </p:cNvPr>
          <p:cNvSpPr txBox="1"/>
          <p:nvPr/>
        </p:nvSpPr>
        <p:spPr>
          <a:xfrm>
            <a:off x="249953" y="164875"/>
            <a:ext cx="841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使用由高增益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CdS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半导体纳米线组成的杂化等离激元波导来实现这种激光器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A3509D-FB00-6C86-CBED-C5C8919A4D30}"/>
              </a:ext>
            </a:extLst>
          </p:cNvPr>
          <p:cNvSpPr txBox="1"/>
          <p:nvPr/>
        </p:nvSpPr>
        <p:spPr>
          <a:xfrm>
            <a:off x="3636247" y="4238650"/>
            <a:ext cx="311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MgF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绝缘间隙厚度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h = 5nm</a:t>
            </a:r>
            <a:endParaRPr kumimoji="0" lang="zh-CN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AD9EA-65FD-689B-C1A1-77AA7E6E2488}"/>
              </a:ext>
            </a:extLst>
          </p:cNvPr>
          <p:cNvSpPr txBox="1"/>
          <p:nvPr/>
        </p:nvSpPr>
        <p:spPr>
          <a:xfrm>
            <a:off x="3610822" y="5478448"/>
            <a:ext cx="225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泵浦光波长：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405nm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7E86BA-4967-AB16-170A-A3446AE55AC5}"/>
              </a:ext>
            </a:extLst>
          </p:cNvPr>
          <p:cNvSpPr txBox="1"/>
          <p:nvPr/>
        </p:nvSpPr>
        <p:spPr>
          <a:xfrm>
            <a:off x="3610822" y="6097481"/>
            <a:ext cx="2624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CdS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激子峰：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489 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D17B1F-3A48-0525-4DCD-C3D795627207}"/>
              </a:ext>
            </a:extLst>
          </p:cNvPr>
          <p:cNvSpPr txBox="1"/>
          <p:nvPr/>
        </p:nvSpPr>
        <p:spPr>
          <a:xfrm>
            <a:off x="3636246" y="4858549"/>
            <a:ext cx="311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CdS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纳米线直径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 = 129 nm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E1EFD555-4125-6AF7-308A-CA33D8E4B858}"/>
              </a:ext>
            </a:extLst>
          </p:cNvPr>
          <p:cNvSpPr/>
          <p:nvPr/>
        </p:nvSpPr>
        <p:spPr>
          <a:xfrm>
            <a:off x="3346101" y="4350687"/>
            <a:ext cx="200967" cy="2116126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8A8E35-555E-5A5A-03F4-0FF9854FD035}"/>
              </a:ext>
            </a:extLst>
          </p:cNvPr>
          <p:cNvSpPr txBox="1"/>
          <p:nvPr/>
        </p:nvSpPr>
        <p:spPr>
          <a:xfrm>
            <a:off x="10275812" y="134511"/>
            <a:ext cx="1719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受激电场分布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547738-A2A6-E205-3398-06B4762F3780}"/>
              </a:ext>
            </a:extLst>
          </p:cNvPr>
          <p:cNvSpPr txBox="1"/>
          <p:nvPr/>
        </p:nvSpPr>
        <p:spPr>
          <a:xfrm>
            <a:off x="7785230" y="4985102"/>
            <a:ext cx="3117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将光集中在一个极小的区域，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Harding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比衍射极限光斑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arding"/>
                <a:ea typeface="等线" panose="02010600030101010101" pitchFamily="2" charset="-122"/>
                <a:cs typeface="+mn-cs"/>
              </a:rPr>
              <a:t>小一百倍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84D103C-6180-99D0-0EE8-8EC63495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6" y="909362"/>
            <a:ext cx="2238391" cy="286704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5DEE2F5-E740-BF51-B27A-E91A08DF0E22}"/>
              </a:ext>
            </a:extLst>
          </p:cNvPr>
          <p:cNvSpPr txBox="1"/>
          <p:nvPr/>
        </p:nvSpPr>
        <p:spPr>
          <a:xfrm>
            <a:off x="406958" y="4166021"/>
            <a:ext cx="83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W=d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228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593E55-9AF6-AE71-0BED-83617CB0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9" y="134510"/>
            <a:ext cx="11716485" cy="40857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5E5D19-1F20-7C27-9E54-A37DE716ABB4}"/>
              </a:ext>
            </a:extLst>
          </p:cNvPr>
          <p:cNvSpPr txBox="1"/>
          <p:nvPr/>
        </p:nvSpPr>
        <p:spPr>
          <a:xfrm>
            <a:off x="9132697" y="6354157"/>
            <a:ext cx="286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 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461, 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629–632 (2009)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DE906D-3EB1-821B-58FD-9AE73D3E594E}"/>
              </a:ext>
            </a:extLst>
          </p:cNvPr>
          <p:cNvSpPr txBox="1"/>
          <p:nvPr/>
        </p:nvSpPr>
        <p:spPr>
          <a:xfrm>
            <a:off x="8900764" y="4333422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阈值强度与纳米线直径关系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42BFC8A8-80F7-6C18-C571-31EAB916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63021"/>
              </p:ext>
            </p:extLst>
          </p:nvPr>
        </p:nvGraphicFramePr>
        <p:xfrm>
          <a:off x="288956" y="4807045"/>
          <a:ext cx="111410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8844">
                  <a:extLst>
                    <a:ext uri="{9D8B030D-6E8A-4147-A177-3AD203B41FA5}">
                      <a16:colId xmlns:a16="http://schemas.microsoft.com/office/drawing/2014/main" val="50820081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923896787"/>
                    </a:ext>
                  </a:extLst>
                </a:gridCol>
                <a:gridCol w="5125719">
                  <a:extLst>
                    <a:ext uri="{9D8B030D-6E8A-4147-A177-3AD203B41FA5}">
                      <a16:colId xmlns:a16="http://schemas.microsoft.com/office/drawing/2014/main" val="318739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Harding"/>
                          <a:ea typeface="+mn-ea"/>
                          <a:cs typeface="+mn-cs"/>
                        </a:rPr>
                        <a:t>等离激元激光器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Harding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Harding"/>
                          <a:ea typeface="+mn-ea"/>
                          <a:cs typeface="+mn-cs"/>
                        </a:rPr>
                        <a:t>光子激光器（石英衬底上的</a:t>
                      </a: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Harding"/>
                          <a:ea typeface="+mn-ea"/>
                          <a:cs typeface="+mn-cs"/>
                        </a:rPr>
                        <a:t>CdS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Harding"/>
                          <a:ea typeface="+mn-ea"/>
                          <a:cs typeface="+mn-cs"/>
                        </a:rPr>
                        <a:t>纳米线）</a:t>
                      </a:r>
                      <a:endParaRPr lang="zh-CN" altLang="en-US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222222"/>
                          </a:solidFill>
                          <a:latin typeface="Harding"/>
                          <a:ea typeface="+mn-ea"/>
                        </a:rPr>
                        <a:t>光场局域性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222222"/>
                          </a:solidFill>
                          <a:latin typeface="Harding"/>
                          <a:ea typeface="+mn-ea"/>
                        </a:rPr>
                        <a:t>保持良好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222222"/>
                          </a:solidFill>
                          <a:latin typeface="Harding"/>
                          <a:ea typeface="+mn-ea"/>
                        </a:rPr>
                        <a:t>受衍射极限限制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泵浦阈值急剧增加时纳米线直径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150nm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48670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4FA6850-2CEB-A105-8B2E-C4BE660127C6}"/>
              </a:ext>
            </a:extLst>
          </p:cNvPr>
          <p:cNvSpPr txBox="1"/>
          <p:nvPr/>
        </p:nvSpPr>
        <p:spPr>
          <a:xfrm>
            <a:off x="401320" y="6229617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等离激元激光器不仅支持纳米级光学模式，其物理尺寸也比传统激光器小得多</a:t>
            </a:r>
          </a:p>
        </p:txBody>
      </p:sp>
    </p:spTree>
    <p:extLst>
      <p:ext uri="{BB962C8B-B14F-4D97-AF65-F5344CB8AC3E}">
        <p14:creationId xmlns:p14="http://schemas.microsoft.com/office/powerpoint/2010/main" val="335729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0F0AAD-A39C-0AFD-5827-8B79900E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4" y="173312"/>
            <a:ext cx="3882221" cy="30625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D6D8AF-9431-DB0D-7707-CD44E534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241630"/>
            <a:ext cx="4267200" cy="3046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733A1A-2E13-56A4-7C05-00227A884DA9}"/>
              </a:ext>
            </a:extLst>
          </p:cNvPr>
          <p:cNvSpPr txBox="1"/>
          <p:nvPr/>
        </p:nvSpPr>
        <p:spPr>
          <a:xfrm>
            <a:off x="9132697" y="6339085"/>
            <a:ext cx="286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Nature 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461, 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629–632 (2009)</a:t>
            </a:r>
            <a:endParaRPr kumimoji="0" lang="zh-CN" alt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507199-580C-177D-A533-6FF1887574B5}"/>
              </a:ext>
            </a:extLst>
          </p:cNvPr>
          <p:cNvSpPr txBox="1"/>
          <p:nvPr/>
        </p:nvSpPr>
        <p:spPr>
          <a:xfrm>
            <a:off x="278557" y="4049079"/>
            <a:ext cx="120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4736D3-8EC5-8ED7-540E-BF008A94D02E}"/>
              </a:ext>
            </a:extLst>
          </p:cNvPr>
          <p:cNvSpPr txBox="1"/>
          <p:nvPr/>
        </p:nvSpPr>
        <p:spPr>
          <a:xfrm>
            <a:off x="4491864" y="4253023"/>
            <a:ext cx="387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极高的光场局域（模式面积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Harding"/>
              </a:rPr>
              <a:t> λ</a:t>
            </a:r>
            <a:r>
              <a:rPr lang="en-US" altLang="zh-CN" sz="1800" b="0" i="0" baseline="30000" dirty="0">
                <a:solidFill>
                  <a:srgbClr val="222222"/>
                </a:solidFill>
                <a:effectLst/>
                <a:latin typeface="Harding"/>
              </a:rPr>
              <a:t>2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Harding"/>
              </a:rPr>
              <a:t>/400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Harding"/>
              </a:rPr>
              <a:t>）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Harding"/>
              </a:rPr>
              <a:t> 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1AC016-F139-3C0C-30A0-B74D0747D495}"/>
              </a:ext>
            </a:extLst>
          </p:cNvPr>
          <p:cNvSpPr txBox="1"/>
          <p:nvPr/>
        </p:nvSpPr>
        <p:spPr>
          <a:xfrm>
            <a:off x="71120" y="3216952"/>
            <a:ext cx="459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当纳米线和金属表面之间的间隙尺寸减小时，</a:t>
            </a:r>
            <a:endParaRPr lang="en-US" altLang="zh-CN" b="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自发辐射速率大幅增加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A2587-28BE-F8EF-4A8E-C20502E6FD3E}"/>
              </a:ext>
            </a:extLst>
          </p:cNvPr>
          <p:cNvSpPr txBox="1"/>
          <p:nvPr/>
        </p:nvSpPr>
        <p:spPr>
          <a:xfrm>
            <a:off x="4663440" y="3235853"/>
            <a:ext cx="705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Harding"/>
              </a:rPr>
              <a:t>间隙宽度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5 nm</a:t>
            </a:r>
            <a:r>
              <a:rPr lang="zh-CN" altLang="en-US" dirty="0">
                <a:solidFill>
                  <a:srgbClr val="222222"/>
                </a:solidFill>
                <a:latin typeface="Harding"/>
              </a:rPr>
              <a:t>、纳米线直径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120 nm</a:t>
            </a:r>
            <a:r>
              <a:rPr lang="zh-CN" altLang="en-US" dirty="0">
                <a:solidFill>
                  <a:srgbClr val="222222"/>
                </a:solidFill>
                <a:latin typeface="Harding"/>
              </a:rPr>
              <a:t>时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Purcell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因子超过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6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，</a:t>
            </a:r>
            <a:r>
              <a:rPr lang="en-US" altLang="zh-CN" dirty="0">
                <a:solidFill>
                  <a:srgbClr val="222222"/>
                </a:solidFill>
                <a:latin typeface="Harding"/>
              </a:rPr>
              <a:t>β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高达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80%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1A9A52-0C7E-4A8B-DFE1-838674C6DBFA}"/>
              </a:ext>
            </a:extLst>
          </p:cNvPr>
          <p:cNvSpPr txBox="1"/>
          <p:nvPr/>
        </p:nvSpPr>
        <p:spPr>
          <a:xfrm>
            <a:off x="8650668" y="400328"/>
            <a:ext cx="3292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自发辐射因子</a:t>
            </a:r>
            <a:r>
              <a:rPr lang="en-US" altLang="zh-CN" dirty="0"/>
              <a:t>β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自发辐射中到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arding"/>
              </a:rPr>
              <a:t>SPP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arding"/>
              </a:rPr>
              <a:t>模式辐射速率占总自发辐射速率的比例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F81503-8564-B5B4-1071-D4D3B77A7941}"/>
              </a:ext>
            </a:extLst>
          </p:cNvPr>
          <p:cNvSpPr txBox="1"/>
          <p:nvPr/>
        </p:nvSpPr>
        <p:spPr>
          <a:xfrm>
            <a:off x="1315720" y="5068258"/>
            <a:ext cx="286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基于</a:t>
            </a:r>
            <a:r>
              <a:rPr lang="en-US" altLang="zh-CN" sz="1800" dirty="0"/>
              <a:t>SPP</a:t>
            </a:r>
            <a:r>
              <a:rPr lang="zh-CN" altLang="en-US" sz="1800" dirty="0"/>
              <a:t>的等离激元激光器</a:t>
            </a:r>
            <a:endParaRPr lang="zh-CN" altLang="en-US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3FA6EAC5-6CFF-67FF-E0F0-0EB0E6873A06}"/>
              </a:ext>
            </a:extLst>
          </p:cNvPr>
          <p:cNvSpPr/>
          <p:nvPr/>
        </p:nvSpPr>
        <p:spPr>
          <a:xfrm>
            <a:off x="4241800" y="4392981"/>
            <a:ext cx="175564" cy="1621739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7EC70B-82D6-3CDD-C413-B424A3D13C29}"/>
              </a:ext>
            </a:extLst>
          </p:cNvPr>
          <p:cNvSpPr txBox="1"/>
          <p:nvPr/>
        </p:nvSpPr>
        <p:spPr>
          <a:xfrm>
            <a:off x="4533056" y="4986730"/>
            <a:ext cx="2322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极小的物理器件尺寸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2AD25B-1575-4B9A-C613-A959878FACDF}"/>
              </a:ext>
            </a:extLst>
          </p:cNvPr>
          <p:cNvSpPr txBox="1"/>
          <p:nvPr/>
        </p:nvSpPr>
        <p:spPr>
          <a:xfrm>
            <a:off x="4522344" y="5717812"/>
            <a:ext cx="437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自发辐射速率提高</a:t>
            </a:r>
            <a:r>
              <a:rPr lang="en-US" altLang="zh-CN" dirty="0"/>
              <a:t>6</a:t>
            </a:r>
            <a:r>
              <a:rPr lang="zh-CN" altLang="en-US" dirty="0"/>
              <a:t>倍、高</a:t>
            </a:r>
            <a:r>
              <a:rPr lang="en-US" altLang="zh-CN" dirty="0"/>
              <a:t>Purcell</a:t>
            </a:r>
            <a:r>
              <a:rPr lang="zh-CN" altLang="en-US" dirty="0"/>
              <a:t>因子</a:t>
            </a:r>
          </a:p>
        </p:txBody>
      </p:sp>
    </p:spTree>
    <p:extLst>
      <p:ext uri="{BB962C8B-B14F-4D97-AF65-F5344CB8AC3E}">
        <p14:creationId xmlns:p14="http://schemas.microsoft.com/office/powerpoint/2010/main" val="114080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6ECD-DC59-E7F8-3DA3-DA0BBB10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激光的基础知识回顾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74B91-FE85-BB23-5671-BBAE3F092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124" y="1623696"/>
            <a:ext cx="681989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受激辐射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激光三要素</a:t>
            </a:r>
            <a:endParaRPr lang="en-US" altLang="zh-CN" sz="2400" dirty="0"/>
          </a:p>
          <a:p>
            <a:pPr lvl="1"/>
            <a:r>
              <a:rPr lang="zh-CN" altLang="en-US" dirty="0"/>
              <a:t>增益介质（原子、分子、离子、激子等）</a:t>
            </a:r>
            <a:endParaRPr lang="en-US" altLang="zh-CN" dirty="0"/>
          </a:p>
          <a:p>
            <a:pPr lvl="1"/>
            <a:r>
              <a:rPr lang="zh-CN" altLang="en-US" dirty="0"/>
              <a:t>谐振腔（光学模式）</a:t>
            </a:r>
            <a:endParaRPr lang="en-US" altLang="zh-CN" dirty="0"/>
          </a:p>
          <a:p>
            <a:pPr lvl="1"/>
            <a:r>
              <a:rPr lang="zh-CN" altLang="en-US" dirty="0"/>
              <a:t>外界激励（布居数反转）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05BFE1-4876-1CB0-4C9B-075DFEE1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54" y="3841204"/>
            <a:ext cx="3940666" cy="27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F1452E-4865-CEF2-7486-E5006840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93FD6-DCD9-DA1B-C11F-1D57591A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26" y="1883386"/>
            <a:ext cx="5128547" cy="2712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6F623-4E84-3951-CFF1-CCDBCCD3DCE7}"/>
              </a:ext>
            </a:extLst>
          </p:cNvPr>
          <p:cNvSpPr txBox="1"/>
          <p:nvPr/>
        </p:nvSpPr>
        <p:spPr>
          <a:xfrm>
            <a:off x="194454" y="52343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典型激光器的组件：</a:t>
            </a:r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</a:rPr>
              <a:t>增益介质，</a:t>
            </a:r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激光泵浦能量，</a:t>
            </a:r>
            <a:r>
              <a:rPr lang="en-US" altLang="zh-CN" sz="2000" dirty="0">
                <a:latin typeface="+mn-ea"/>
              </a:rPr>
              <a:t>3. </a:t>
            </a:r>
            <a:r>
              <a:rPr lang="zh-CN" altLang="en-US" sz="2000" dirty="0">
                <a:latin typeface="+mn-ea"/>
              </a:rPr>
              <a:t>高反射器，</a:t>
            </a:r>
            <a:r>
              <a:rPr lang="en-US" altLang="zh-CN" sz="2000" dirty="0">
                <a:latin typeface="+mn-ea"/>
              </a:rPr>
              <a:t>4. </a:t>
            </a:r>
            <a:r>
              <a:rPr lang="zh-CN" altLang="en-US" sz="2000" dirty="0">
                <a:latin typeface="+mn-ea"/>
              </a:rPr>
              <a:t>输出耦合器，</a:t>
            </a:r>
            <a:r>
              <a:rPr lang="en-US" altLang="zh-CN" sz="2000" dirty="0">
                <a:latin typeface="+mn-ea"/>
              </a:rPr>
              <a:t>5. </a:t>
            </a:r>
            <a:r>
              <a:rPr lang="zh-CN" altLang="en-US" sz="2000" dirty="0">
                <a:latin typeface="+mn-ea"/>
              </a:rPr>
              <a:t>激光束</a:t>
            </a:r>
          </a:p>
        </p:txBody>
      </p:sp>
    </p:spTree>
    <p:extLst>
      <p:ext uri="{BB962C8B-B14F-4D97-AF65-F5344CB8AC3E}">
        <p14:creationId xmlns:p14="http://schemas.microsoft.com/office/powerpoint/2010/main" val="3185549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16678-437C-D035-24F3-ED8CC347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LSP</a:t>
            </a:r>
            <a:r>
              <a:rPr lang="zh-CN" altLang="en-US" b="1" dirty="0"/>
              <a:t>的等离激元激光器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AC1437-C3B2-1669-BD90-78BE7C604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杜潇飞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400A01-7AAE-5A0E-1620-7605980F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0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DB0BB7B-8443-4CCF-3635-D5605B8B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" y="3070532"/>
            <a:ext cx="8024555" cy="3787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DA99CE-6460-EA7C-C7FB-8632C1B3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74154" cy="29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9B0B9-20CB-4DEF-BA63-FBA00CBF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46182" cy="132556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基于等离激元的纳米激光器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C00F8-855E-4E1E-AEA5-0766D78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结构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计算模拟：</a:t>
            </a:r>
            <a:r>
              <a:rPr lang="en-US" altLang="zh-CN" sz="2400" dirty="0"/>
              <a:t>Q</a:t>
            </a:r>
            <a:r>
              <a:rPr lang="zh-CN" altLang="en-US" sz="2400" dirty="0"/>
              <a:t>值</a:t>
            </a:r>
            <a:r>
              <a:rPr lang="en-US" altLang="zh-CN" sz="2400" dirty="0"/>
              <a:t>14.8</a:t>
            </a:r>
            <a:r>
              <a:rPr lang="zh-CN" altLang="en-US" sz="2400" dirty="0"/>
              <a:t>，受激辐射波长</a:t>
            </a:r>
            <a:r>
              <a:rPr lang="en-US" altLang="zh-CN" sz="2400" dirty="0"/>
              <a:t>525nm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91F8E-249C-4D6C-9CFE-84AD2C79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6" t="46099" r="17819" b="26667"/>
          <a:stretch/>
        </p:blipFill>
        <p:spPr>
          <a:xfrm>
            <a:off x="838200" y="3471493"/>
            <a:ext cx="9390521" cy="258616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E189DEE-7364-47E0-A1DC-F35A180F5459}"/>
              </a:ext>
            </a:extLst>
          </p:cNvPr>
          <p:cNvGrpSpPr/>
          <p:nvPr/>
        </p:nvGrpSpPr>
        <p:grpSpPr>
          <a:xfrm>
            <a:off x="2216194" y="1391438"/>
            <a:ext cx="4520770" cy="1477328"/>
            <a:chOff x="5453169" y="1276667"/>
            <a:chExt cx="4029075" cy="1477328"/>
          </a:xfrm>
        </p:grpSpPr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85A9F33B-5482-4C80-AF60-32C098EA68EB}"/>
                </a:ext>
              </a:extLst>
            </p:cNvPr>
            <p:cNvSpPr/>
            <p:nvPr/>
          </p:nvSpPr>
          <p:spPr>
            <a:xfrm>
              <a:off x="5453169" y="1352550"/>
              <a:ext cx="238125" cy="1325563"/>
            </a:xfrm>
            <a:prstGeom prst="leftBrace">
              <a:avLst>
                <a:gd name="adj1" fmla="val 8833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6D4239A-E6B8-4CA2-A81C-02FD48AD404F}"/>
                </a:ext>
              </a:extLst>
            </p:cNvPr>
            <p:cNvSpPr txBox="1"/>
            <p:nvPr/>
          </p:nvSpPr>
          <p:spPr>
            <a:xfrm>
              <a:off x="5691294" y="1276667"/>
              <a:ext cx="37909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14nm  </a:t>
              </a:r>
              <a:r>
                <a:rPr lang="zh-CN" altLang="en-US" dirty="0"/>
                <a:t>金核（提供局域表面等离子体）</a:t>
              </a:r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44nm  </a:t>
              </a:r>
              <a:r>
                <a:rPr lang="zh-CN" altLang="en-US" dirty="0"/>
                <a:t>硅掺杂染料外壳（作为增益介质）</a:t>
              </a:r>
              <a:endParaRPr lang="en-US" altLang="zh-CN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4B6A8A0-44DB-4D4D-B68D-1F6EE3EBC77D}"/>
              </a:ext>
            </a:extLst>
          </p:cNvPr>
          <p:cNvSpPr txBox="1"/>
          <p:nvPr/>
        </p:nvSpPr>
        <p:spPr>
          <a:xfrm>
            <a:off x="8624756" y="6289161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460, 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1110–1112 (2009)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24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99CCC-D7E8-410A-A16C-BE72AD2A0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494" y="114745"/>
            <a:ext cx="9247573" cy="981645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激光器光谱特性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F5798C-9A08-4E3D-B46A-A6D1B4AA3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425" y="5281127"/>
            <a:ext cx="10146422" cy="1462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消光，吸收，自发辐射，受激辐射谱</a:t>
            </a:r>
            <a:endParaRPr lang="en-US" altLang="zh-CN" dirty="0"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实际光谱特性：</a:t>
            </a:r>
            <a:r>
              <a:rPr lang="en-US" altLang="zh-CN" dirty="0">
                <a:latin typeface="+mn-ea"/>
              </a:rPr>
              <a:t> Q</a:t>
            </a:r>
            <a:r>
              <a:rPr lang="zh-CN" altLang="en-US" dirty="0">
                <a:latin typeface="+mn-ea"/>
              </a:rPr>
              <a:t>值</a:t>
            </a:r>
            <a:r>
              <a:rPr lang="en-US" altLang="zh-CN" dirty="0">
                <a:latin typeface="+mn-ea"/>
              </a:rPr>
              <a:t>13.2</a:t>
            </a:r>
            <a:r>
              <a:rPr lang="zh-CN" altLang="en-US" dirty="0">
                <a:latin typeface="+mn-ea"/>
              </a:rPr>
              <a:t>，受激辐射波长</a:t>
            </a:r>
            <a:r>
              <a:rPr lang="en-US" altLang="zh-CN" dirty="0">
                <a:latin typeface="+mn-ea"/>
              </a:rPr>
              <a:t>~520nm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表面等离激元的频率带覆盖了染料分子的吸收与辐射的频率带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7B435A-E137-4C58-A083-03EDEC98E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4" t="15276" r="47182" b="52210"/>
          <a:stretch/>
        </p:blipFill>
        <p:spPr>
          <a:xfrm>
            <a:off x="1460554" y="965761"/>
            <a:ext cx="6063890" cy="42500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D07B4F-B293-4362-81C0-0CB3AFCB0AE7}"/>
              </a:ext>
            </a:extLst>
          </p:cNvPr>
          <p:cNvSpPr txBox="1"/>
          <p:nvPr/>
        </p:nvSpPr>
        <p:spPr>
          <a:xfrm>
            <a:off x="9181945" y="5642859"/>
            <a:ext cx="301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460, 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1110–1112 (2009)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60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09AF-71AC-433B-B200-7FAA3F49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染料辐射的动力学过程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2356A3-CE39-4329-9A24-DF762C433A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181" y="180763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+mn-ea"/>
                  </a:rPr>
                  <a:t>480nm</a:t>
                </a:r>
                <a:r>
                  <a:rPr lang="zh-CN" altLang="en-US" dirty="0">
                    <a:latin typeface="+mn-ea"/>
                  </a:rPr>
                  <a:t>：</a:t>
                </a:r>
                <a:endParaRPr lang="en-US" altLang="zh-CN" dirty="0">
                  <a:latin typeface="+mn-ea"/>
                </a:endParaRPr>
              </a:p>
              <a:p>
                <a:r>
                  <a:rPr lang="zh-CN" altLang="en-US" dirty="0">
                    <a:latin typeface="+mn-ea"/>
                  </a:rPr>
                  <a:t>两个特征时间：</a:t>
                </a:r>
                <a:r>
                  <a:rPr lang="en-US" altLang="zh-CN" dirty="0">
                    <a:latin typeface="+mn-ea"/>
                  </a:rPr>
                  <a:t>1.6ns</a:t>
                </a:r>
                <a:r>
                  <a:rPr lang="zh-CN" altLang="en-US" dirty="0">
                    <a:latin typeface="+mn-ea"/>
                  </a:rPr>
                  <a:t>和</a:t>
                </a:r>
                <a:r>
                  <a:rPr lang="en-US" altLang="zh-CN" dirty="0">
                    <a:latin typeface="+mn-ea"/>
                  </a:rPr>
                  <a:t>4.1ns</a:t>
                </a:r>
              </a:p>
              <a:p>
                <a:r>
                  <a:rPr lang="en-US" altLang="zh-CN" dirty="0">
                    <a:latin typeface="+mn-ea"/>
                  </a:rPr>
                  <a:t>4.1ns</a:t>
                </a:r>
                <a:r>
                  <a:rPr lang="zh-CN" altLang="en-US" dirty="0">
                    <a:latin typeface="+mn-ea"/>
                  </a:rPr>
                  <a:t>对应辐射寿命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>
                    <a:latin typeface="+mn-ea"/>
                  </a:rPr>
                  <a:t>：</a:t>
                </a:r>
                <a:endParaRPr lang="en-US" altLang="zh-CN" dirty="0">
                  <a:latin typeface="+mn-ea"/>
                </a:endParaRPr>
              </a:p>
              <a:p>
                <a:endParaRPr lang="en-US" altLang="zh-CN" dirty="0">
                  <a:latin typeface="+mn-ea"/>
                </a:endParaRPr>
              </a:p>
              <a:p>
                <a:endParaRPr lang="en-US" altLang="zh-CN" dirty="0">
                  <a:latin typeface="+mn-ea"/>
                </a:endParaRPr>
              </a:p>
              <a:p>
                <a:r>
                  <a:rPr lang="zh-CN" altLang="en-US" dirty="0"/>
                  <a:t>散射截面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abs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=2.55×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+mn-ea"/>
                </a:endParaRPr>
              </a:p>
              <a:p>
                <a:r>
                  <a:rPr lang="zh-CN" altLang="en-US" dirty="0">
                    <a:latin typeface="+mn-ea"/>
                  </a:rPr>
                  <a:t>理论给出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=4.3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endParaRPr lang="en-US" altLang="zh-CN" dirty="0">
                  <a:latin typeface="+mn-ea"/>
                </a:endParaRPr>
              </a:p>
              <a:p>
                <a:r>
                  <a:rPr lang="en-US" altLang="zh-CN" dirty="0">
                    <a:latin typeface="+mn-ea"/>
                  </a:rPr>
                  <a:t>1.6ns</a:t>
                </a:r>
                <a:r>
                  <a:rPr lang="zh-CN" altLang="en-US" dirty="0">
                    <a:latin typeface="+mn-ea"/>
                  </a:rPr>
                  <a:t>对应</a:t>
                </a:r>
                <a:r>
                  <a:rPr lang="en-US" altLang="zh-CN" dirty="0">
                    <a:latin typeface="+mn-ea"/>
                  </a:rPr>
                  <a:t>Purcell</a:t>
                </a:r>
                <a:r>
                  <a:rPr lang="zh-CN" altLang="en-US" dirty="0">
                    <a:latin typeface="+mn-ea"/>
                  </a:rPr>
                  <a:t>效应</a:t>
                </a:r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2356A3-CE39-4329-9A24-DF762C433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181" y="1807639"/>
                <a:ext cx="10515600" cy="4351338"/>
              </a:xfrm>
              <a:blipFill>
                <a:blip r:embed="rId2"/>
                <a:stretch>
                  <a:fillRect l="-1159" t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16D9599-C9D8-4410-9DFB-FCFB147F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2" t="15405" r="17354" b="43171"/>
          <a:stretch/>
        </p:blipFill>
        <p:spPr>
          <a:xfrm>
            <a:off x="5951884" y="1604865"/>
            <a:ext cx="6240116" cy="5186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EA170-BF88-49D0-BD16-D6D89CDB4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5" t="68997" r="26019" b="25825"/>
          <a:stretch/>
        </p:blipFill>
        <p:spPr>
          <a:xfrm>
            <a:off x="1033034" y="3250727"/>
            <a:ext cx="3803194" cy="1056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32F1A5-797F-4F7E-AA78-BD7F155CBD8A}"/>
              </a:ext>
            </a:extLst>
          </p:cNvPr>
          <p:cNvSpPr txBox="1"/>
          <p:nvPr/>
        </p:nvSpPr>
        <p:spPr>
          <a:xfrm>
            <a:off x="1065320" y="6176963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460, 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1110–1112 (2009)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12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605D7-7595-409B-9E39-E66B3810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受激辐射的动力学过程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825B4-95C1-42FF-9458-DD142479B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41" y="1690688"/>
            <a:ext cx="5749212" cy="44862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520nm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衰减，后迎来第二个峰。受激辐射特有</a:t>
            </a:r>
            <a:endParaRPr lang="en-US" altLang="zh-CN" dirty="0"/>
          </a:p>
          <a:p>
            <a:r>
              <a:rPr lang="zh-CN" altLang="en-US" dirty="0"/>
              <a:t>与传统激光器类似，观察到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受激辐射脉冲相对泵浦脉冲的延迟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及受激辐射的弛豫振荡现象。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67DB92-408D-4CCD-B864-4137684EF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12" t="15405" r="17354" b="43171"/>
          <a:stretch/>
        </p:blipFill>
        <p:spPr>
          <a:xfrm>
            <a:off x="6202985" y="1539551"/>
            <a:ext cx="5959468" cy="4953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C75D52-F1ED-4F31-8578-DCCAD0C2B149}"/>
              </a:ext>
            </a:extLst>
          </p:cNvPr>
          <p:cNvSpPr txBox="1"/>
          <p:nvPr/>
        </p:nvSpPr>
        <p:spPr>
          <a:xfrm>
            <a:off x="838200" y="6123543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460, 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1110–1112 (2009)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5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AA476-D199-4AAF-89E0-74889C3B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：输入</a:t>
            </a:r>
            <a:r>
              <a:rPr lang="en-US" altLang="zh-CN" sz="2400" dirty="0">
                <a:latin typeface="+mn-ea"/>
              </a:rPr>
              <a:t>22.5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9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4.5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1.5mJ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en-US" sz="2400" dirty="0">
                <a:latin typeface="+mn-ea"/>
              </a:rPr>
              <a:t>种泵浦光，存在阈值（</a:t>
            </a:r>
            <a:r>
              <a:rPr lang="en-US" altLang="zh-CN" sz="2400" dirty="0">
                <a:latin typeface="+mn-ea"/>
              </a:rPr>
              <a:t>3th</a:t>
            </a:r>
            <a:r>
              <a:rPr lang="zh-CN" altLang="en-US" sz="2400" dirty="0">
                <a:latin typeface="+mn-ea"/>
              </a:rPr>
              <a:t>点）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b</a:t>
            </a:r>
            <a:r>
              <a:rPr lang="zh-CN" altLang="en-US" sz="2400" dirty="0">
                <a:latin typeface="+mn-ea"/>
              </a:rPr>
              <a:t>：输入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输出曲线与受激辐射与背景自发辐射的强度比值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在阈值之上，稀释</a:t>
            </a:r>
            <a:r>
              <a:rPr lang="en-US" altLang="zh-CN" sz="2400" dirty="0">
                <a:latin typeface="+mn-ea"/>
              </a:rPr>
              <a:t>100</a:t>
            </a:r>
            <a:r>
              <a:rPr lang="zh-CN" altLang="en-US" sz="2400" dirty="0">
                <a:latin typeface="+mn-ea"/>
              </a:rPr>
              <a:t>倍不改变光谱特性（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）和比值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输入输出比为次线性，提示光褪色（</a:t>
            </a:r>
            <a:r>
              <a:rPr lang="en-US" altLang="zh-CN" dirty="0"/>
              <a:t>Photobleaching</a:t>
            </a:r>
            <a:r>
              <a:rPr lang="zh-CN" altLang="en-US" sz="2400" dirty="0">
                <a:latin typeface="+mn-ea"/>
              </a:rPr>
              <a:t>）现象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受激辐射是纳米激光器的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个体</a:t>
            </a:r>
            <a:r>
              <a:rPr lang="zh-CN" altLang="en-US" sz="2400" dirty="0">
                <a:latin typeface="+mn-ea"/>
              </a:rPr>
              <a:t>而非溶液的集体行为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51F6E-5CE8-4DB5-BA15-406808000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4" t="29673" r="24529" b="42214"/>
          <a:stretch/>
        </p:blipFill>
        <p:spPr>
          <a:xfrm>
            <a:off x="3583801" y="3608772"/>
            <a:ext cx="8608199" cy="3249228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DEB96989-0C83-425E-965A-7A94F24F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10"/>
            <a:ext cx="10515600" cy="1325563"/>
          </a:xfrm>
        </p:spPr>
        <p:txBody>
          <a:bodyPr/>
          <a:lstStyle/>
          <a:p>
            <a:r>
              <a:rPr lang="zh-CN" altLang="en-US" b="1" dirty="0"/>
              <a:t>受激辐射研究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6EC56C-F2F4-40C5-A009-D876F1950583}"/>
              </a:ext>
            </a:extLst>
          </p:cNvPr>
          <p:cNvSpPr txBox="1"/>
          <p:nvPr/>
        </p:nvSpPr>
        <p:spPr>
          <a:xfrm>
            <a:off x="569514" y="6203442"/>
            <a:ext cx="30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460, 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1110–1112 (2009)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8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44CDC-D04B-4A21-903D-B9537391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853"/>
            <a:ext cx="10515600" cy="1325563"/>
          </a:xfrm>
        </p:spPr>
        <p:txBody>
          <a:bodyPr/>
          <a:lstStyle/>
          <a:p>
            <a:r>
              <a:rPr lang="zh-CN" altLang="en-US" b="1" dirty="0"/>
              <a:t>等离激元激光器作为生物探测器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2F574-3696-4AFB-85B6-49EFFD1FE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416"/>
            <a:ext cx="10515600" cy="4682547"/>
          </a:xfrm>
        </p:spPr>
        <p:txBody>
          <a:bodyPr/>
          <a:lstStyle/>
          <a:p>
            <a:r>
              <a:rPr lang="zh-CN" altLang="en-US" dirty="0"/>
              <a:t>生物学应用目标：标记诊断，精确杀灭</a:t>
            </a:r>
            <a:endParaRPr lang="en-US" altLang="zh-CN" dirty="0"/>
          </a:p>
          <a:p>
            <a:r>
              <a:rPr lang="zh-CN" altLang="en-US" dirty="0"/>
              <a:t>生物学应用要求：低毒性，可水溶，超光度，多模态探测</a:t>
            </a:r>
            <a:endParaRPr lang="en-US" altLang="zh-CN" dirty="0"/>
          </a:p>
          <a:p>
            <a:r>
              <a:rPr lang="zh-CN" altLang="en-US" dirty="0"/>
              <a:t>结构</a:t>
            </a:r>
            <a:r>
              <a:rPr lang="en-US" altLang="zh-CN" dirty="0"/>
              <a:t>1</a:t>
            </a:r>
            <a:r>
              <a:rPr lang="zh-CN" altLang="en-US" dirty="0"/>
              <a:t>：金纳米球核心与硅掺杂荧光染料壳</a:t>
            </a:r>
            <a:endParaRPr lang="en-US" altLang="zh-CN" dirty="0"/>
          </a:p>
          <a:p>
            <a:r>
              <a:rPr lang="zh-CN" altLang="en-US" dirty="0"/>
              <a:t>结构</a:t>
            </a:r>
            <a:r>
              <a:rPr lang="en-US" altLang="zh-CN" dirty="0"/>
              <a:t>2</a:t>
            </a:r>
            <a:r>
              <a:rPr lang="zh-CN" altLang="en-US" dirty="0"/>
              <a:t>：金纳米棒核心与硅掺杂染料壳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AE1D61-C090-443F-93E6-5D7D4AC67AB7}"/>
              </a:ext>
            </a:extLst>
          </p:cNvPr>
          <p:cNvSpPr txBox="1"/>
          <p:nvPr/>
        </p:nvSpPr>
        <p:spPr>
          <a:xfrm>
            <a:off x="0" y="63384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29E1EF-AC51-455D-8CD9-77762538A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6" t="22265" r="32662" b="22485"/>
          <a:stretch/>
        </p:blipFill>
        <p:spPr>
          <a:xfrm>
            <a:off x="3726654" y="3510021"/>
            <a:ext cx="3930591" cy="3300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A376E2-F9CD-4408-89CD-0241A442F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2" t="24652" r="31408" b="9931"/>
          <a:stretch/>
        </p:blipFill>
        <p:spPr>
          <a:xfrm>
            <a:off x="7657245" y="2576159"/>
            <a:ext cx="4491163" cy="42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0FB82-E60D-4E54-AA4A-963AA807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结构与光谱性质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F9116-762C-497D-B8A8-7C680D64D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21" y="1672994"/>
            <a:ext cx="7311501" cy="4321530"/>
          </a:xfrm>
        </p:spPr>
        <p:txBody>
          <a:bodyPr>
            <a:normAutofit/>
          </a:bodyPr>
          <a:lstStyle/>
          <a:p>
            <a:r>
              <a:rPr lang="zh-CN" altLang="en-US" dirty="0"/>
              <a:t>等离激元激光器在溶液中形成纳米泡</a:t>
            </a:r>
            <a:endParaRPr lang="en-US" altLang="zh-CN" dirty="0"/>
          </a:p>
          <a:p>
            <a:r>
              <a:rPr lang="zh-CN" altLang="en-US" dirty="0"/>
              <a:t>结构</a:t>
            </a:r>
            <a:r>
              <a:rPr lang="en-US" altLang="zh-CN" dirty="0"/>
              <a:t>1</a:t>
            </a:r>
            <a:r>
              <a:rPr lang="zh-CN" altLang="en-US" dirty="0"/>
              <a:t>：圆球状         结构</a:t>
            </a:r>
            <a:r>
              <a:rPr lang="en-US" altLang="zh-CN" dirty="0"/>
              <a:t>2</a:t>
            </a:r>
            <a:r>
              <a:rPr lang="zh-CN" altLang="en-US" dirty="0"/>
              <a:t>：短棒状</a:t>
            </a:r>
            <a:endParaRPr lang="en-US" altLang="zh-CN" dirty="0"/>
          </a:p>
          <a:p>
            <a:r>
              <a:rPr lang="zh-CN" altLang="en-US" dirty="0"/>
              <a:t>实验中采用的</a:t>
            </a:r>
            <a:r>
              <a:rPr lang="en-US" altLang="zh-CN" dirty="0"/>
              <a:t>Giant </a:t>
            </a:r>
            <a:r>
              <a:rPr lang="en-US" altLang="zh-CN" dirty="0" err="1"/>
              <a:t>spasing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结构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 err="1"/>
              <a:t>uranine</a:t>
            </a:r>
            <a:r>
              <a:rPr lang="zh-CN" altLang="en-US" dirty="0"/>
              <a:t>荧光染料，</a:t>
            </a:r>
            <a:r>
              <a:rPr lang="en-US" altLang="zh-CN" dirty="0"/>
              <a:t>60nm</a:t>
            </a:r>
            <a:r>
              <a:rPr lang="zh-CN" altLang="en-US" dirty="0"/>
              <a:t>直径，</a:t>
            </a:r>
            <a:r>
              <a:rPr lang="en-US" altLang="zh-CN" dirty="0"/>
              <a:t>10nm</a:t>
            </a:r>
            <a:r>
              <a:rPr lang="zh-CN" altLang="en-US" dirty="0"/>
              <a:t>为金核，</a:t>
            </a:r>
            <a:r>
              <a:rPr lang="en-US" altLang="zh-CN" dirty="0"/>
              <a:t>25nm</a:t>
            </a:r>
            <a:r>
              <a:rPr lang="zh-CN" altLang="en-US" dirty="0"/>
              <a:t>为硅与荧光染料壳。</a:t>
            </a:r>
            <a:endParaRPr lang="en-US" altLang="zh-CN" dirty="0"/>
          </a:p>
          <a:p>
            <a:r>
              <a:rPr lang="zh-CN" altLang="en-US" dirty="0"/>
              <a:t>受激辐射性能：受激辐射与背景自发辐射的强度比值</a:t>
            </a:r>
            <a:r>
              <a:rPr lang="en-US" altLang="zh-CN" dirty="0"/>
              <a:t>740</a:t>
            </a:r>
            <a:r>
              <a:rPr lang="zh-CN" altLang="en-US" dirty="0"/>
              <a:t>，峰宽</a:t>
            </a:r>
            <a:r>
              <a:rPr lang="en-US" altLang="zh-CN" dirty="0"/>
              <a:t>0.8nm</a:t>
            </a:r>
            <a:r>
              <a:rPr lang="zh-CN" altLang="en-US" dirty="0"/>
              <a:t>。分别提高</a:t>
            </a:r>
            <a:r>
              <a:rPr lang="en-US" altLang="zh-CN" dirty="0"/>
              <a:t>10</a:t>
            </a:r>
            <a:r>
              <a:rPr lang="zh-CN" altLang="en-US" dirty="0"/>
              <a:t>倍，</a:t>
            </a:r>
            <a:r>
              <a:rPr lang="en-US" altLang="zh-CN" dirty="0"/>
              <a:t>6</a:t>
            </a:r>
            <a:r>
              <a:rPr lang="zh-CN" altLang="en-US" dirty="0"/>
              <a:t>倍。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987CF1-C8D3-4E46-8914-19B948DD5B26}"/>
              </a:ext>
            </a:extLst>
          </p:cNvPr>
          <p:cNvSpPr txBox="1"/>
          <p:nvPr/>
        </p:nvSpPr>
        <p:spPr>
          <a:xfrm>
            <a:off x="461638" y="622083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FA50E-BABF-4FF1-AAC9-7D9F77ACE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11" t="20394" r="25386" b="46204"/>
          <a:stretch/>
        </p:blipFill>
        <p:spPr>
          <a:xfrm>
            <a:off x="7582094" y="721032"/>
            <a:ext cx="4609906" cy="44639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143CE2-A316-41AC-93A6-379892DE8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1" t="64337" r="18750" b="22718"/>
          <a:stretch/>
        </p:blipFill>
        <p:spPr>
          <a:xfrm>
            <a:off x="7582094" y="5185007"/>
            <a:ext cx="4464904" cy="12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E024E-04C1-4A7E-B87B-D9DF9D98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输入</a:t>
            </a:r>
            <a:r>
              <a:rPr lang="en-US" altLang="zh-CN" b="1" dirty="0"/>
              <a:t>-</a:t>
            </a:r>
            <a:r>
              <a:rPr lang="zh-CN" altLang="en-US" b="1" dirty="0"/>
              <a:t>输出性质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685C8-E21F-4B00-8947-D50D6428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750" cy="4351338"/>
          </a:xfrm>
        </p:spPr>
        <p:txBody>
          <a:bodyPr/>
          <a:lstStyle/>
          <a:p>
            <a:r>
              <a:rPr lang="zh-CN" altLang="en-US" dirty="0"/>
              <a:t>在阈值之上的一段，</a:t>
            </a:r>
            <a:r>
              <a:rPr lang="en-US" altLang="zh-CN" dirty="0"/>
              <a:t>L-P</a:t>
            </a:r>
            <a:r>
              <a:rPr lang="zh-CN" altLang="en-US" dirty="0"/>
              <a:t>曲线近线性</a:t>
            </a:r>
            <a:endParaRPr lang="en-US" altLang="zh-CN" dirty="0"/>
          </a:p>
          <a:p>
            <a:r>
              <a:rPr lang="zh-CN" altLang="en-US" dirty="0"/>
              <a:t>继续增加泵浦光功率，会加热液体，使激光器周围</a:t>
            </a:r>
            <a:r>
              <a:rPr lang="zh-CN" altLang="en-US" dirty="0">
                <a:solidFill>
                  <a:srgbClr val="FF0000"/>
                </a:solidFill>
              </a:rPr>
              <a:t>形成蒸汽纳米泡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产生非线性的巨大的信号增益与谱线宽度下降</a:t>
            </a:r>
            <a:endParaRPr lang="en-US" altLang="zh-CN" dirty="0"/>
          </a:p>
          <a:p>
            <a:r>
              <a:rPr lang="zh-CN" altLang="en-US" dirty="0"/>
              <a:t>理论：将场函数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代入麦克斯韦边界条件求解，得到图</a:t>
            </a:r>
            <a:r>
              <a:rPr lang="en-US" altLang="zh-CN" dirty="0"/>
              <a:t>d</a:t>
            </a:r>
            <a:r>
              <a:rPr lang="zh-CN" altLang="en-US" dirty="0"/>
              <a:t>，与图</a:t>
            </a:r>
            <a:r>
              <a:rPr lang="en-US" altLang="zh-CN" dirty="0"/>
              <a:t>c</a:t>
            </a:r>
            <a:r>
              <a:rPr lang="zh-CN" altLang="en-US" dirty="0"/>
              <a:t>符合。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7C9EC4-49D7-4E23-8F6F-E340502C5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2" t="34952" r="20412" b="14952"/>
          <a:stretch/>
        </p:blipFill>
        <p:spPr>
          <a:xfrm>
            <a:off x="6897950" y="436211"/>
            <a:ext cx="5196780" cy="5985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5D6E51-7CDE-45ED-B75D-8DA2D378C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55" t="36634" r="46775" b="60694"/>
          <a:stretch/>
        </p:blipFill>
        <p:spPr>
          <a:xfrm>
            <a:off x="3768090" y="4067547"/>
            <a:ext cx="3382392" cy="504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106039-79D9-4EAB-ACF3-441C71E7B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57" t="63560" r="42214" b="33747"/>
          <a:stretch/>
        </p:blipFill>
        <p:spPr>
          <a:xfrm>
            <a:off x="1241319" y="5507789"/>
            <a:ext cx="5402802" cy="434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4D145E-4982-4FB2-9359-6493D85E681A}"/>
              </a:ext>
            </a:extLst>
          </p:cNvPr>
          <p:cNvSpPr txBox="1"/>
          <p:nvPr/>
        </p:nvSpPr>
        <p:spPr>
          <a:xfrm>
            <a:off x="461638" y="622083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5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52B15-9551-70A5-1AEC-2A87CE08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等离激元激光的特点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FD01D-3840-0EE3-2827-D31D61DA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2437"/>
          </a:xfrm>
        </p:spPr>
        <p:txBody>
          <a:bodyPr/>
          <a:lstStyle/>
          <a:p>
            <a:r>
              <a:rPr lang="zh-CN" altLang="en-US" dirty="0"/>
              <a:t>常规激光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EA98179-B64F-DB00-B271-CB25061436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33600"/>
                <a:ext cx="5157787" cy="40560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/>
                  <a:t>尺度大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	</a:t>
                </a:r>
                <a:r>
                  <a:rPr lang="zh-CN" altLang="en-US" sz="2000" dirty="0"/>
                  <a:t>量子阱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×100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</a:t>
                </a:r>
                <a:r>
                  <a:rPr lang="zh-CN" altLang="en-US" sz="2000" dirty="0"/>
                  <a:t>量子点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∼0.7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000" i="1" dirty="0"/>
              </a:p>
              <a:p>
                <a:r>
                  <a:rPr lang="zh-CN" altLang="en-US" sz="2000" dirty="0"/>
                  <a:t>低调制速度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EA98179-B64F-DB00-B271-CB2506143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33600"/>
                <a:ext cx="5157787" cy="4056063"/>
              </a:xfrm>
              <a:blipFill>
                <a:blip r:embed="rId2"/>
                <a:stretch>
                  <a:fillRect l="-1064" t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44485C-38E7-5AD6-917A-994A15190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2437"/>
          </a:xfrm>
        </p:spPr>
        <p:txBody>
          <a:bodyPr/>
          <a:lstStyle/>
          <a:p>
            <a:r>
              <a:rPr lang="zh-CN" altLang="en-US" dirty="0"/>
              <a:t>等离激元激光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3F7A590-6191-1830-7B18-E45894FEBDAF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33600"/>
                <a:ext cx="5183188" cy="40560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/>
                  <a:t>尺度小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∼0.1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×0.1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zh-CN" altLang="en-US" sz="2000" dirty="0"/>
                  <a:t>高调制速度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THz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3F7A590-6191-1830-7B18-E45894FEB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33600"/>
                <a:ext cx="5183188" cy="4056063"/>
              </a:xfrm>
              <a:blipFill>
                <a:blip r:embed="rId3"/>
                <a:stretch>
                  <a:fillRect l="-1059" t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A7E28D-603C-5247-E2E1-9C40F402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389D8D2-B92A-CB26-1CB5-CA50D324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1" y="3325276"/>
            <a:ext cx="7667195" cy="2614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F98F6B-84EA-41DC-97B6-C4605F6E132A}"/>
              </a:ext>
            </a:extLst>
          </p:cNvPr>
          <p:cNvSpPr txBox="1"/>
          <p:nvPr/>
        </p:nvSpPr>
        <p:spPr>
          <a:xfrm>
            <a:off x="533401" y="65049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5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4F8D4-1AB6-457B-99D0-CF819424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12"/>
            <a:ext cx="10515600" cy="1325563"/>
          </a:xfrm>
        </p:spPr>
        <p:txBody>
          <a:bodyPr/>
          <a:lstStyle/>
          <a:p>
            <a:r>
              <a:rPr lang="zh-CN" altLang="en-US" b="1" dirty="0"/>
              <a:t>生物学多模态成像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4F42A-5828-4127-84C7-32BC71EE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1514906"/>
            <a:ext cx="10726317" cy="4351338"/>
          </a:xfrm>
        </p:spPr>
        <p:txBody>
          <a:bodyPr/>
          <a:lstStyle/>
          <a:p>
            <a:r>
              <a:rPr lang="zh-CN" altLang="en-US" dirty="0"/>
              <a:t>多模态探测：荧光，扫描电镜，光热</a:t>
            </a:r>
            <a:r>
              <a:rPr lang="en-US" altLang="zh-CN" dirty="0"/>
              <a:t>PT</a:t>
            </a:r>
            <a:r>
              <a:rPr lang="zh-CN" altLang="en-US" dirty="0"/>
              <a:t>，光声</a:t>
            </a:r>
            <a:r>
              <a:rPr lang="en-US" altLang="zh-CN" dirty="0"/>
              <a:t>PA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：癌细胞内单个与多个激光器的荧光图像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：癌细胞电子透射显微镜成像  </a:t>
            </a:r>
            <a:r>
              <a:rPr lang="en-US" altLang="zh-CN" dirty="0"/>
              <a:t>d</a:t>
            </a:r>
            <a:r>
              <a:rPr lang="zh-CN" altLang="en-US" dirty="0"/>
              <a:t>：光热成像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：成泡前后的特殊</a:t>
            </a:r>
            <a:r>
              <a:rPr lang="en-US" altLang="zh-CN" dirty="0"/>
              <a:t>PA</a:t>
            </a:r>
            <a:r>
              <a:rPr lang="zh-CN" altLang="en-US" dirty="0"/>
              <a:t>谱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1685E8-4327-4200-A7DE-896DF923C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3" t="45921" r="27782" b="26369"/>
          <a:stretch/>
        </p:blipFill>
        <p:spPr>
          <a:xfrm>
            <a:off x="4488023" y="3429000"/>
            <a:ext cx="7590153" cy="33776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BEEC44-CD46-4230-BB91-7FACCC2F13A7}"/>
              </a:ext>
            </a:extLst>
          </p:cNvPr>
          <p:cNvSpPr txBox="1"/>
          <p:nvPr/>
        </p:nvSpPr>
        <p:spPr>
          <a:xfrm>
            <a:off x="461638" y="622083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5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21D03-6245-4606-A816-7CC509E6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细胞标记效率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F6F2A-6F71-4C01-8085-DF07A740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E2BFAE-3129-44E1-8137-2678D7064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15" t="36246" r="45534" b="39547"/>
          <a:stretch/>
        </p:blipFill>
        <p:spPr>
          <a:xfrm>
            <a:off x="6497031" y="3866176"/>
            <a:ext cx="5020239" cy="2490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A3C46-AACC-48DB-B779-ADA3D8B6861E}"/>
              </a:ext>
            </a:extLst>
          </p:cNvPr>
          <p:cNvSpPr txBox="1"/>
          <p:nvPr/>
        </p:nvSpPr>
        <p:spPr>
          <a:xfrm>
            <a:off x="399495" y="63240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AF411C-7163-4A28-BDC0-EEE3A7D9A413}"/>
              </a:ext>
            </a:extLst>
          </p:cNvPr>
          <p:cNvSpPr txBox="1"/>
          <p:nvPr/>
        </p:nvSpPr>
        <p:spPr>
          <a:xfrm>
            <a:off x="700391" y="1848255"/>
            <a:ext cx="9085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标记：将激光器送入细胞内部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激光器与叶酸分子聚合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通过细胞表面的叶酸分子受体，进入细胞体内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乳腺癌细胞与正常细胞的受体表达程度不同</a:t>
            </a:r>
          </a:p>
        </p:txBody>
      </p:sp>
    </p:spTree>
    <p:extLst>
      <p:ext uri="{BB962C8B-B14F-4D97-AF65-F5344CB8AC3E}">
        <p14:creationId xmlns:p14="http://schemas.microsoft.com/office/powerpoint/2010/main" val="275340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06623-AE92-45B3-9346-3D3D3267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细胞存活性研究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AEE96-A938-4218-B608-38D77869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16" y="1690688"/>
            <a:ext cx="7089560" cy="448627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：激光器致细胞死亡机制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：荧光增益介质与激光器的毒性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：泵浦激光脉冲（</a:t>
            </a:r>
            <a:r>
              <a:rPr lang="en-US" altLang="zh-CN" dirty="0"/>
              <a:t>1Hz</a:t>
            </a:r>
            <a:r>
              <a:rPr lang="zh-CN" altLang="en-US" dirty="0"/>
              <a:t>）照射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：体内激光器</a:t>
            </a:r>
            <a:endParaRPr lang="en-US" altLang="zh-CN" dirty="0"/>
          </a:p>
          <a:p>
            <a:r>
              <a:rPr lang="zh-CN" altLang="en-US" dirty="0"/>
              <a:t>精准杀死癌细胞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2FEC0-EB51-41DE-8015-57C69EDA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67" t="15621" r="22059" b="30982"/>
          <a:stretch/>
        </p:blipFill>
        <p:spPr>
          <a:xfrm>
            <a:off x="7641191" y="1060315"/>
            <a:ext cx="4531354" cy="57976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635BB-3C2B-4AC6-BB99-8685F9FC42DD}"/>
              </a:ext>
            </a:extLst>
          </p:cNvPr>
          <p:cNvSpPr txBox="1"/>
          <p:nvPr/>
        </p:nvSpPr>
        <p:spPr>
          <a:xfrm>
            <a:off x="399495" y="63240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2324DC49-423B-4322-AA16-CA7D1E688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t="25557" r="12276" b="45168"/>
          <a:stretch/>
        </p:blipFill>
        <p:spPr>
          <a:xfrm>
            <a:off x="3544386" y="3429000"/>
            <a:ext cx="4096805" cy="31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78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BAABF-91BB-4207-B72B-654EBCEB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血液与活体生物组织的激光器注射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FC3D02-190C-4834-AF4C-12DC45273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间隔</a:t>
                </a:r>
                <a:r>
                  <a:rPr lang="en-US" altLang="zh-CN" dirty="0"/>
                  <a:t>1mm</a:t>
                </a:r>
                <a:r>
                  <a:rPr lang="zh-CN" altLang="en-US" dirty="0"/>
                  <a:t>的血液探测到激光器，优于</a:t>
                </a:r>
                <a:r>
                  <a:rPr lang="en-US" altLang="zh-CN" dirty="0"/>
                  <a:t>QDs</a:t>
                </a:r>
                <a:r>
                  <a:rPr lang="zh-CN" altLang="en-US" dirty="0"/>
                  <a:t>的低于</a:t>
                </a:r>
                <a:r>
                  <a:rPr lang="en-US" altLang="zh-CN" dirty="0"/>
                  <a:t>100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激光器注入活体鼠耳部组织后，</a:t>
                </a:r>
                <a:r>
                  <a:rPr lang="en-US" altLang="zh-CN" dirty="0"/>
                  <a:t>PA</a:t>
                </a:r>
                <a:r>
                  <a:rPr lang="zh-CN" altLang="en-US" dirty="0"/>
                  <a:t>与荧光信号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FC3D02-190C-4834-AF4C-12DC45273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7A84906-159A-497B-B6A8-668F17EEE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5" t="31068" r="25462" b="36835"/>
          <a:stretch/>
        </p:blipFill>
        <p:spPr>
          <a:xfrm>
            <a:off x="3470987" y="3108326"/>
            <a:ext cx="8619218" cy="3749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498825-63CE-484D-9ADF-54A585704315}"/>
              </a:ext>
            </a:extLst>
          </p:cNvPr>
          <p:cNvSpPr txBox="1"/>
          <p:nvPr/>
        </p:nvSpPr>
        <p:spPr>
          <a:xfrm>
            <a:off x="399495" y="63240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Commun </a:t>
            </a: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8, 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15528 (2017)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54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5CE24-CAC3-2CCD-8D1D-CD34A48C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COMSOL</a:t>
            </a:r>
            <a:r>
              <a:rPr lang="zh-CN" altLang="en-US" b="1" dirty="0"/>
              <a:t>仿真工作展示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D0E092-89F8-0B1B-7330-29BA7965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王俊达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82001-24FF-FB61-DC46-12099F19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941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9D121-7BAB-2220-582B-2EA29E16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用棱镜激发</a:t>
            </a:r>
            <a:r>
              <a:rPr lang="en-US" altLang="zh-CN" b="1" dirty="0"/>
              <a:t>SPP</a:t>
            </a:r>
            <a:r>
              <a:rPr lang="zh-CN" altLang="en-US" b="1" dirty="0"/>
              <a:t>模式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D2C7C4-8D5A-2B97-3553-CE12CE600E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3334735"/>
            <a:ext cx="5181600" cy="28422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902A6C5-1FE6-D4CA-7CCC-5C03613BAB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SPP</a:t>
                </a:r>
                <a:r>
                  <a:rPr lang="zh-CN" altLang="en-US" sz="2000" dirty="0"/>
                  <a:t>模式在波导、激光器等中广泛使用，但数值模拟中较难激发</a:t>
                </a:r>
                <a:endParaRPr lang="en-US" altLang="zh-C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b="1" dirty="0"/>
                  <a:t>动量失配</a:t>
                </a:r>
                <a:r>
                  <a:rPr lang="zh-CN" altLang="en-US" sz="2000" dirty="0"/>
                  <a:t>：自由空间光场无法直接激发</a:t>
                </a:r>
                <a:endParaRPr lang="en-US" altLang="zh-C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𝑠𝑝𝑝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endParaRPr lang="en-US" altLang="zh-CN" sz="2000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b="1" dirty="0"/>
                  <a:t>棱镜隐失场动量</a:t>
                </a:r>
                <a:endParaRPr lang="en-US" altLang="zh-CN" sz="20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902A6C5-1FE6-D4CA-7CCC-5C03613BA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 t="-1401" r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C58F8C0-E8B7-CB51-D302-E5AD29E34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4" t="26660" b="19708"/>
          <a:stretch/>
        </p:blipFill>
        <p:spPr>
          <a:xfrm>
            <a:off x="3371850" y="1825625"/>
            <a:ext cx="1962150" cy="169151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1246F5-F883-7CB9-3813-397B6C90140A}"/>
              </a:ext>
            </a:extLst>
          </p:cNvPr>
          <p:cNvGrpSpPr/>
          <p:nvPr/>
        </p:nvGrpSpPr>
        <p:grpSpPr>
          <a:xfrm>
            <a:off x="4352925" y="3517135"/>
            <a:ext cx="1400175" cy="2526478"/>
            <a:chOff x="4352925" y="3517135"/>
            <a:chExt cx="1400175" cy="252647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00560EB-E3A3-C590-A123-FF6609B3A03D}"/>
                </a:ext>
              </a:extLst>
            </p:cNvPr>
            <p:cNvSpPr/>
            <p:nvPr/>
          </p:nvSpPr>
          <p:spPr>
            <a:xfrm>
              <a:off x="5162550" y="5457825"/>
              <a:ext cx="590550" cy="58578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4E8FC9F-9847-C411-8798-8A856E4BD8E8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H="1" flipV="1">
              <a:off x="4352925" y="3517135"/>
              <a:ext cx="1104900" cy="194069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47A714A-C037-01AD-996B-62D23C6F5F41}"/>
              </a:ext>
            </a:extLst>
          </p:cNvPr>
          <p:cNvGrpSpPr/>
          <p:nvPr/>
        </p:nvGrpSpPr>
        <p:grpSpPr>
          <a:xfrm>
            <a:off x="1042987" y="1633982"/>
            <a:ext cx="2462213" cy="2221590"/>
            <a:chOff x="1042987" y="1633982"/>
            <a:chExt cx="2462213" cy="222159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2511BEA-BA54-946B-7167-AC0E0621BD72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 flipV="1">
              <a:off x="2821781" y="1957148"/>
              <a:ext cx="683419" cy="331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EEF3DC3-56A6-0399-A9D5-6BF9C68FFCE7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 flipV="1">
              <a:off x="2297906" y="2733693"/>
              <a:ext cx="1073944" cy="152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1E2257C-93EA-D534-5F36-75E8B4D2BDA3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2564607" y="3285545"/>
              <a:ext cx="940593" cy="246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7EC238A-EE6E-7B49-B028-CACA82019F45}"/>
                    </a:ext>
                  </a:extLst>
                </p:cNvPr>
                <p:cNvSpPr txBox="1"/>
                <p:nvPr/>
              </p:nvSpPr>
              <p:spPr>
                <a:xfrm>
                  <a:off x="1774031" y="1633982"/>
                  <a:ext cx="10477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Prism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=1.5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7EC238A-EE6E-7B49-B028-CACA82019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031" y="1633982"/>
                  <a:ext cx="1047750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E890A8-ABF6-0D50-CF70-5000DEEE8E83}"/>
                    </a:ext>
                  </a:extLst>
                </p:cNvPr>
                <p:cNvSpPr txBox="1"/>
                <p:nvPr/>
              </p:nvSpPr>
              <p:spPr>
                <a:xfrm>
                  <a:off x="1042987" y="2410527"/>
                  <a:ext cx="125491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Metal (Ag)    </a:t>
                  </a:r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=50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E890A8-ABF6-0D50-CF70-5000DEE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987" y="2410527"/>
                  <a:ext cx="1254919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4854" t="-4717" r="-194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85E0C67-3698-48A6-AD0B-18CEE000C68D}"/>
                    </a:ext>
                  </a:extLst>
                </p:cNvPr>
                <p:cNvSpPr txBox="1"/>
                <p:nvPr/>
              </p:nvSpPr>
              <p:spPr>
                <a:xfrm>
                  <a:off x="1459707" y="3209241"/>
                  <a:ext cx="110490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Dielectric	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=1.3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85E0C67-3698-48A6-AD0B-18CEE000C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707" y="3209241"/>
                  <a:ext cx="110490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5495" t="-4717" r="-27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6712D6-A7FE-E077-0F11-6749A46F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631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DD5FE-5F1D-D65C-66BA-F4D2EC49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用棱镜激发</a:t>
            </a:r>
            <a:r>
              <a:rPr lang="en-US" altLang="zh-CN" b="1" dirty="0"/>
              <a:t>SPP</a:t>
            </a:r>
            <a:r>
              <a:rPr lang="zh-CN" altLang="en-US" b="1" dirty="0"/>
              <a:t>模式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A4D80C9-5750-5B0B-3188-C1F4C7AFF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941" t="19214" r="43198" b="20464"/>
          <a:stretch/>
        </p:blipFill>
        <p:spPr>
          <a:xfrm>
            <a:off x="4167722" y="2031114"/>
            <a:ext cx="1707277" cy="195738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856ADF-1197-77C4-6B95-B4960F1D533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41228" y="1816100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b="1" dirty="0"/>
                  <a:t>仿真思路</a:t>
                </a:r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b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周期性端口产生入射角度一定的平面波</a:t>
                </a: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散射边界条件吸收反射平面波</a:t>
                </a: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参数扫描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，特定角度下激发出</a:t>
                </a:r>
                <a:r>
                  <a:rPr lang="en-US" altLang="zh-CN" sz="2000" dirty="0"/>
                  <a:t>SPP</a:t>
                </a:r>
                <a:r>
                  <a:rPr lang="zh-CN" altLang="en-US" sz="2000" dirty="0"/>
                  <a:t>模式</a:t>
                </a:r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856ADF-1197-77C4-6B95-B4960F1D5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41228" y="1816100"/>
                <a:ext cx="5181600" cy="4351338"/>
              </a:xfrm>
              <a:blipFill>
                <a:blip r:embed="rId3"/>
                <a:stretch>
                  <a:fillRect l="-2000" t="-3361" r="-1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5048231-3032-5590-7954-A6A8244170B6}"/>
              </a:ext>
            </a:extLst>
          </p:cNvPr>
          <p:cNvSpPr txBox="1"/>
          <p:nvPr/>
        </p:nvSpPr>
        <p:spPr>
          <a:xfrm>
            <a:off x="4873487" y="3164960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端口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828F21-F9E8-D872-7A3A-ED975A68EBEE}"/>
              </a:ext>
            </a:extLst>
          </p:cNvPr>
          <p:cNvGrpSpPr/>
          <p:nvPr/>
        </p:nvGrpSpPr>
        <p:grpSpPr>
          <a:xfrm>
            <a:off x="3411716" y="4270818"/>
            <a:ext cx="2923543" cy="1792988"/>
            <a:chOff x="648332" y="4243721"/>
            <a:chExt cx="3790318" cy="207907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D14D606-3D7A-BB61-3A60-DE21EEFE3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332" y="4243721"/>
              <a:ext cx="3790318" cy="207907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4FEF1F-BE3D-33F7-DDFF-875E50A7743B}"/>
                </a:ext>
              </a:extLst>
            </p:cNvPr>
            <p:cNvSpPr txBox="1"/>
            <p:nvPr/>
          </p:nvSpPr>
          <p:spPr>
            <a:xfrm>
              <a:off x="1517831" y="5314681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散射边界条件</a:t>
              </a:r>
              <a:endParaRPr lang="en-US" altLang="zh-CN" dirty="0"/>
            </a:p>
            <a:p>
              <a:pPr algn="ctr"/>
              <a:r>
                <a:rPr lang="zh-CN" altLang="en-US" dirty="0"/>
                <a:t>（或完全匹配层）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45F8811-F9AE-9F17-8BB4-BB35EBD1C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" y="1993163"/>
            <a:ext cx="2798048" cy="399721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B9124-1B13-2B8B-531C-4107406A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95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F622E-867F-CE67-C075-8E62A616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用棱镜激发</a:t>
            </a:r>
            <a:r>
              <a:rPr lang="en-US" altLang="zh-CN" b="1" dirty="0"/>
              <a:t>SPP</a:t>
            </a:r>
            <a:r>
              <a:rPr lang="zh-CN" altLang="en-US" b="1" dirty="0"/>
              <a:t>模式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2022DB-66C6-192E-6C1D-308F82511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41537"/>
            <a:ext cx="5801784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7483A4-2072-540E-A644-E9CCF26DE598}"/>
              </a:ext>
            </a:extLst>
          </p:cNvPr>
          <p:cNvSpPr txBox="1"/>
          <p:nvPr/>
        </p:nvSpPr>
        <p:spPr>
          <a:xfrm>
            <a:off x="838199" y="1781175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入射角变大，</a:t>
            </a:r>
            <a:r>
              <a:rPr lang="en-US" altLang="zh-CN" sz="2800" dirty="0"/>
              <a:t>SPP</a:t>
            </a:r>
            <a:r>
              <a:rPr lang="zh-CN" altLang="en-US" sz="2800" dirty="0"/>
              <a:t>模式逐渐被激发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09E69-0F8E-5694-F71F-1AA434B8FF7D}"/>
                  </a:ext>
                </a:extLst>
              </p:cNvPr>
              <p:cNvSpPr txBox="1"/>
              <p:nvPr/>
            </p:nvSpPr>
            <p:spPr>
              <a:xfrm>
                <a:off x="6991348" y="2609046"/>
                <a:ext cx="436245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所用光波长为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=690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理论估算得到匹配角为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∼66.5°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400" dirty="0"/>
                  <a:t>与仿真得出结果一致。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09E69-0F8E-5694-F71F-1AA434B8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348" y="2609046"/>
                <a:ext cx="4362450" cy="3416320"/>
              </a:xfrm>
              <a:prstGeom prst="rect">
                <a:avLst/>
              </a:prstGeom>
              <a:blipFill>
                <a:blip r:embed="rId3"/>
                <a:stretch>
                  <a:fillRect l="-2238" t="-1250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7F7268-961D-5197-EED5-7549100B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35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2A6E4-B2C7-A38D-B22E-8E81EDE0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用棱镜激发</a:t>
            </a:r>
            <a:r>
              <a:rPr lang="en-US" altLang="zh-CN" b="1" dirty="0"/>
              <a:t>SPP</a:t>
            </a:r>
            <a:r>
              <a:rPr lang="zh-CN" altLang="en-US" b="1" dirty="0"/>
              <a:t>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66236-8E2E-1AB0-C566-8296CAA3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319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</a:t>
            </a:r>
            <a:r>
              <a:rPr lang="zh-CN" altLang="en-US" sz="2400" dirty="0"/>
              <a:t>如何证明仿真得到的确实是</a:t>
            </a:r>
            <a:r>
              <a:rPr lang="en-US" altLang="zh-CN" sz="2400" dirty="0"/>
              <a:t>SPP</a:t>
            </a:r>
            <a:r>
              <a:rPr lang="zh-CN" altLang="en-US" sz="2400" dirty="0"/>
              <a:t>模式？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</a:t>
            </a:r>
            <a:r>
              <a:rPr lang="zh-CN" altLang="en-US" sz="2400" dirty="0"/>
              <a:t>使用</a:t>
            </a:r>
            <a:r>
              <a:rPr lang="en-US" altLang="zh-CN" sz="2400" dirty="0"/>
              <a:t>TE</a:t>
            </a:r>
            <a:r>
              <a:rPr lang="zh-CN" altLang="en-US" sz="2400" dirty="0"/>
              <a:t>模式激发，进行对比实验。若结果相同，则可证伪。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7096F6-161B-5BAF-3D9D-9C49A42D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95" y="2878380"/>
            <a:ext cx="5766210" cy="33589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BD0D44-CE12-63C4-8A36-F604F97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0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E4991-D019-D0B6-AB1F-6B82B59F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用棱镜激发</a:t>
            </a:r>
            <a:r>
              <a:rPr lang="en-US" altLang="zh-CN" b="1" dirty="0"/>
              <a:t>SPP</a:t>
            </a:r>
            <a:r>
              <a:rPr lang="zh-CN" altLang="en-US" b="1" dirty="0"/>
              <a:t>模式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5D590-15B8-C507-B161-55F52CEC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</a:t>
            </a:r>
            <a:r>
              <a:rPr lang="zh-CN" altLang="en-US" sz="2400" b="1" dirty="0"/>
              <a:t>如何证明仿真得到的确实是</a:t>
            </a:r>
            <a:r>
              <a:rPr lang="en-US" altLang="zh-CN" sz="2400" b="1" dirty="0"/>
              <a:t>SPP</a:t>
            </a:r>
            <a:r>
              <a:rPr lang="zh-CN" altLang="en-US" sz="2400" b="1" dirty="0"/>
              <a:t>模式？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</a:t>
            </a:r>
            <a:r>
              <a:rPr lang="zh-CN" altLang="en-US" sz="2400" dirty="0"/>
              <a:t>使用</a:t>
            </a:r>
            <a:r>
              <a:rPr lang="en-US" altLang="zh-CN" sz="2400" dirty="0"/>
              <a:t>TE</a:t>
            </a:r>
            <a:r>
              <a:rPr lang="zh-CN" altLang="en-US" sz="2400" dirty="0"/>
              <a:t>模式激发，进行对比实验。若结果相同，则可证伪。</a:t>
            </a:r>
            <a:endParaRPr lang="en-US" altLang="zh-CN" sz="2400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F4AE017-6792-24E1-15E2-741D533BD35A}"/>
              </a:ext>
            </a:extLst>
          </p:cNvPr>
          <p:cNvSpPr txBox="1">
            <a:spLocks/>
          </p:cNvSpPr>
          <p:nvPr/>
        </p:nvSpPr>
        <p:spPr>
          <a:xfrm>
            <a:off x="1090931" y="3033097"/>
            <a:ext cx="4224337" cy="39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TM</a:t>
            </a:r>
            <a:r>
              <a:rPr lang="zh-CN" altLang="en-US" dirty="0"/>
              <a:t>模式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8C122B-9F8F-BC7E-A3AE-22E618A2D411}"/>
              </a:ext>
            </a:extLst>
          </p:cNvPr>
          <p:cNvSpPr txBox="1">
            <a:spLocks/>
          </p:cNvSpPr>
          <p:nvPr/>
        </p:nvSpPr>
        <p:spPr>
          <a:xfrm>
            <a:off x="6566273" y="2972772"/>
            <a:ext cx="4245141" cy="390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</a:t>
            </a:r>
            <a:r>
              <a:rPr lang="zh-CN" altLang="en-US" dirty="0"/>
              <a:t>模式</a:t>
            </a:r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665FB4DE-6D00-1DB3-C1C7-48BE4DA8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1"/>
          <a:stretch/>
        </p:blipFill>
        <p:spPr>
          <a:xfrm>
            <a:off x="6566273" y="3428827"/>
            <a:ext cx="4023674" cy="2805286"/>
          </a:xfrm>
          <a:prstGeom prst="rect">
            <a:avLst/>
          </a:prstGeom>
        </p:spPr>
      </p:pic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AF3D8486-C8FC-35F7-E4FF-24120E2B3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8" r="14754" b="7046"/>
          <a:stretch/>
        </p:blipFill>
        <p:spPr>
          <a:xfrm>
            <a:off x="1241710" y="3363297"/>
            <a:ext cx="4073558" cy="287081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3602FC4-EA88-99D8-2C8E-34BF621F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4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97CC-F055-93CA-4E0D-3DAF0612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等离激元激光与普通激光相同点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CFC51-7B43-953C-8678-BA5F4086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EF490E-662B-EC75-D7CD-6BBFAC0154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497171"/>
            <a:ext cx="48184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C1B79-A4CA-1718-E911-0CA253B8A635}"/>
              </a:ext>
            </a:extLst>
          </p:cNvPr>
          <p:cNvSpPr txBox="1"/>
          <p:nvPr/>
        </p:nvSpPr>
        <p:spPr>
          <a:xfrm>
            <a:off x="1006253" y="598701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Light: Sci. Appl. 9(1), 90 (2020)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8EB1206-7E8C-66EA-2F9B-626B37D45C44}"/>
              </a:ext>
            </a:extLst>
          </p:cNvPr>
          <p:cNvSpPr txBox="1">
            <a:spLocks/>
          </p:cNvSpPr>
          <p:nvPr/>
        </p:nvSpPr>
        <p:spPr>
          <a:xfrm>
            <a:off x="6022235" y="2729230"/>
            <a:ext cx="7362824" cy="412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>
                <a:latin typeface="+mn-ea"/>
              </a:rPr>
              <a:t>相同点</a:t>
            </a:r>
            <a:endParaRPr lang="en-US" altLang="zh-CN" sz="1400" dirty="0">
              <a:latin typeface="+mn-ea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>
                <a:latin typeface="+mn-ea"/>
              </a:rPr>
              <a:t>表面等离子体激元极化子是玻色子</a:t>
            </a:r>
            <a:endParaRPr lang="en-US" altLang="zh-CN" sz="1800" dirty="0">
              <a:latin typeface="+mn-ea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>
                <a:latin typeface="+mn-ea"/>
              </a:rPr>
              <a:t>表面等离子体激元极化子也是电中性的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>
                <a:latin typeface="+mn-ea"/>
              </a:rPr>
              <a:t>表面等离子体激元极化子可以进行受激发射</a:t>
            </a: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9656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DDDE0-28E6-0AF6-583F-117D14DF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SPP</a:t>
            </a:r>
            <a:r>
              <a:rPr lang="zh-CN" altLang="en-US" b="1" dirty="0"/>
              <a:t>纳米线激光器的结果复现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5ECF8B-6EEC-9719-127C-7B5CCE7A5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模拟参数</a:t>
                </a:r>
                <a:endParaRPr lang="en-US" altLang="zh-CN" sz="2400" b="1" dirty="0"/>
              </a:p>
              <a:p>
                <a:pPr marL="0" indent="0">
                  <a:buNone/>
                </a:pPr>
                <a:r>
                  <a:rPr lang="zh-CN" altLang="en-US" sz="2000" dirty="0"/>
                  <a:t>几何参数：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=489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dirty="0"/>
                  <a:t>折射率：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CdS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=2.4</m:t>
                      </m:r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Mg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1.4</m:t>
                      </m:r>
                    </m:oMath>
                  </m:oMathPara>
                </a14:m>
                <a:endParaRPr lang="en-US" altLang="zh-CN" sz="2000" b="0" dirty="0"/>
              </a:p>
              <a:p>
                <a:pPr marL="0" indent="0">
                  <a:buNone/>
                </a:pPr>
                <a:r>
                  <a:rPr lang="zh-CN" altLang="en-US" sz="2000" b="0" dirty="0"/>
                  <a:t>金属介电常数：</a:t>
                </a:r>
                <a:endParaRPr lang="en-US" altLang="zh-C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Ag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=−9.177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Ag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=0.302</m:t>
                      </m:r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5ECF8B-6EEC-9719-127C-7B5CCE7A5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257800" cy="4351338"/>
              </a:xfrm>
              <a:blipFill>
                <a:blip r:embed="rId2"/>
                <a:stretch>
                  <a:fillRect l="-1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123AEF-6FFA-C8C7-5832-B25DA6160844}"/>
              </a:ext>
            </a:extLst>
          </p:cNvPr>
          <p:cNvGrpSpPr/>
          <p:nvPr/>
        </p:nvGrpSpPr>
        <p:grpSpPr>
          <a:xfrm>
            <a:off x="838200" y="1825625"/>
            <a:ext cx="4892464" cy="4316085"/>
            <a:chOff x="838200" y="1825625"/>
            <a:chExt cx="4892464" cy="431608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C68642-7E4A-3080-E763-4656A4BE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5625"/>
              <a:ext cx="4850089" cy="6223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B027013-1E71-00F5-08DB-DB022B34F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582862"/>
              <a:ext cx="4892464" cy="3558848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B7F3D-6782-37E0-A33A-B597E31A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44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8006B-8C10-7286-AFD9-30F58D25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SPP</a:t>
            </a:r>
            <a:r>
              <a:rPr lang="zh-CN" altLang="en-US" b="1" dirty="0"/>
              <a:t>纳米线激光器的结果复现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DB426-25CA-898E-E2A4-D54999CF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324" y="1825625"/>
            <a:ext cx="532447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/>
              <a:t>思路与现象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从纳米线端口泵入光激励，使用</a:t>
            </a:r>
            <a:r>
              <a:rPr lang="en-US" altLang="zh-CN" dirty="0"/>
              <a:t>TM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空气层边界使用散射边界条件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模式主要集中在</a:t>
            </a:r>
            <a:r>
              <a:rPr lang="en-US" altLang="zh-CN" dirty="0"/>
              <a:t>MgF</a:t>
            </a:r>
            <a:r>
              <a:rPr lang="en-US" altLang="zh-CN" sz="1600" dirty="0"/>
              <a:t>2</a:t>
            </a:r>
            <a:r>
              <a:rPr lang="zh-CN" altLang="en-US" dirty="0"/>
              <a:t>间隙中。在</a:t>
            </a:r>
            <a:r>
              <a:rPr lang="en-US" altLang="zh-CN" dirty="0"/>
              <a:t>CdS</a:t>
            </a:r>
            <a:r>
              <a:rPr lang="zh-CN" altLang="en-US" dirty="0"/>
              <a:t>纳米线和</a:t>
            </a:r>
            <a:r>
              <a:rPr lang="en-US" altLang="zh-CN" dirty="0"/>
              <a:t>Ag</a:t>
            </a:r>
            <a:r>
              <a:rPr lang="zh-CN" altLang="en-US" dirty="0"/>
              <a:t>中指数衰减，</a:t>
            </a:r>
            <a:r>
              <a:rPr lang="en-US" altLang="zh-CN" dirty="0"/>
              <a:t>Ag</a:t>
            </a:r>
            <a:r>
              <a:rPr lang="zh-CN" altLang="en-US" dirty="0"/>
              <a:t>中衰减更快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9C251F-9D0F-1135-D1C5-F5D155B3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99" y="3262312"/>
            <a:ext cx="4149551" cy="3112163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05E0AA9B-FDD4-7705-A220-87057A04FB66}"/>
              </a:ext>
            </a:extLst>
          </p:cNvPr>
          <p:cNvGrpSpPr/>
          <p:nvPr/>
        </p:nvGrpSpPr>
        <p:grpSpPr>
          <a:xfrm>
            <a:off x="838200" y="1690688"/>
            <a:ext cx="4809800" cy="1759047"/>
            <a:chOff x="838200" y="1690688"/>
            <a:chExt cx="4809800" cy="175904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5C10340-FE16-8C13-F905-42759FC54CE0}"/>
                </a:ext>
              </a:extLst>
            </p:cNvPr>
            <p:cNvGrpSpPr/>
            <p:nvPr/>
          </p:nvGrpSpPr>
          <p:grpSpPr>
            <a:xfrm>
              <a:off x="838200" y="1690688"/>
              <a:ext cx="4472824" cy="1507586"/>
              <a:chOff x="838200" y="1690688"/>
              <a:chExt cx="4472824" cy="1507586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2969F1E-0CDD-DB27-D915-EC7B957FD912}"/>
                  </a:ext>
                </a:extLst>
              </p:cNvPr>
              <p:cNvGrpSpPr/>
              <p:nvPr/>
            </p:nvGrpSpPr>
            <p:grpSpPr>
              <a:xfrm>
                <a:off x="838200" y="1690688"/>
                <a:ext cx="4472824" cy="1507586"/>
                <a:chOff x="838200" y="1690688"/>
                <a:chExt cx="4472824" cy="1507586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82096FBE-3E9D-0147-C857-A2E47CF66F5D}"/>
                    </a:ext>
                  </a:extLst>
                </p:cNvPr>
                <p:cNvGrpSpPr/>
                <p:nvPr/>
              </p:nvGrpSpPr>
              <p:grpSpPr>
                <a:xfrm>
                  <a:off x="838200" y="1690688"/>
                  <a:ext cx="4472824" cy="1507586"/>
                  <a:chOff x="838200" y="1690688"/>
                  <a:chExt cx="4472824" cy="1507586"/>
                </a:xfrm>
              </p:grpSpPr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D115BA74-8C1C-7E42-C60B-C6E2CD5DC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767"/>
                  <a:stretch/>
                </p:blipFill>
                <p:spPr>
                  <a:xfrm>
                    <a:off x="838200" y="1759488"/>
                    <a:ext cx="1744410" cy="1434024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>
                    <a:extLst>
                      <a:ext uri="{FF2B5EF4-FFF2-40B4-BE49-F238E27FC236}">
                        <a16:creationId xmlns:a16="http://schemas.microsoft.com/office/drawing/2014/main" id="{9251D223-C08D-1594-9EDC-5EC7E5FA8D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00910" y="1690688"/>
                    <a:ext cx="2010114" cy="1507586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0BD410D6-715F-96DE-61BC-FAA8E7DA8FD5}"/>
                    </a:ext>
                  </a:extLst>
                </p:cNvPr>
                <p:cNvCxnSpPr/>
                <p:nvPr/>
              </p:nvCxnSpPr>
              <p:spPr>
                <a:xfrm>
                  <a:off x="2682240" y="2438400"/>
                  <a:ext cx="508635" cy="0"/>
                </a:xfrm>
                <a:prstGeom prst="line">
                  <a:avLst/>
                </a:prstGeom>
                <a:ln w="19050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3A1DDC77-F880-4708-5013-1C9FBDF648EA}"/>
                  </a:ext>
                </a:extLst>
              </p:cNvPr>
              <p:cNvCxnSpPr/>
              <p:nvPr/>
            </p:nvCxnSpPr>
            <p:spPr>
              <a:xfrm flipV="1">
                <a:off x="944880" y="2026920"/>
                <a:ext cx="765525" cy="320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ADBDA2F-1CF8-5E8D-969A-89BC46109B9D}"/>
                  </a:ext>
                </a:extLst>
              </p:cNvPr>
              <p:cNvSpPr txBox="1"/>
              <p:nvPr/>
            </p:nvSpPr>
            <p:spPr>
              <a:xfrm>
                <a:off x="1686794" y="1839874"/>
                <a:ext cx="741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端口</a:t>
                </a: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D7C1F9FE-D679-98B6-9DDA-F7564FD494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73115" y="2024540"/>
                <a:ext cx="601241" cy="3446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6D995A5-504C-3071-DAC5-1DAC4E56A066}"/>
                  </a:ext>
                </a:extLst>
              </p:cNvPr>
              <p:cNvSpPr txBox="1"/>
              <p:nvPr/>
            </p:nvSpPr>
            <p:spPr>
              <a:xfrm>
                <a:off x="3341525" y="1879878"/>
                <a:ext cx="944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出射口</a:t>
                </a:r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8D635B7-B846-3749-2C14-996B1B19289B}"/>
                </a:ext>
              </a:extLst>
            </p:cNvPr>
            <p:cNvSpPr/>
            <p:nvPr/>
          </p:nvSpPr>
          <p:spPr>
            <a:xfrm>
              <a:off x="3380407" y="2326725"/>
              <a:ext cx="269031" cy="264678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142BDCA-786C-876C-0413-1B3908F6A70F}"/>
                </a:ext>
              </a:extLst>
            </p:cNvPr>
            <p:cNvCxnSpPr>
              <a:cxnSpLocks/>
              <a:stCxn id="25" idx="4"/>
              <a:endCxn id="30" idx="1"/>
            </p:cNvCxnSpPr>
            <p:nvPr/>
          </p:nvCxnSpPr>
          <p:spPr>
            <a:xfrm>
              <a:off x="3514923" y="2591403"/>
              <a:ext cx="958812" cy="491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72FD2DB-9258-C96A-090B-F6E0BFFE6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3735" y="2736307"/>
              <a:ext cx="923591" cy="692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70C212-C894-AB8A-1D22-72924F91AE39}"/>
                </a:ext>
              </a:extLst>
            </p:cNvPr>
            <p:cNvSpPr txBox="1"/>
            <p:nvPr/>
          </p:nvSpPr>
          <p:spPr>
            <a:xfrm>
              <a:off x="4479334" y="3141958"/>
              <a:ext cx="116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MgF</a:t>
              </a:r>
              <a:r>
                <a:rPr lang="en-US" altLang="zh-CN" sz="1050" dirty="0"/>
                <a:t>2</a:t>
              </a:r>
              <a:r>
                <a:rPr lang="zh-CN" altLang="en-US" sz="1400" dirty="0"/>
                <a:t>间隙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99676A-3ACC-6309-72B1-A91EE88B2C98}"/>
                </a:ext>
              </a:extLst>
            </p:cNvPr>
            <p:cNvSpPr txBox="1"/>
            <p:nvPr/>
          </p:nvSpPr>
          <p:spPr>
            <a:xfrm>
              <a:off x="4774356" y="1873103"/>
              <a:ext cx="523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Air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DAFA00A-E1A9-DE61-6846-3489B1E71FFD}"/>
              </a:ext>
            </a:extLst>
          </p:cNvPr>
          <p:cNvGrpSpPr/>
          <p:nvPr/>
        </p:nvGrpSpPr>
        <p:grpSpPr>
          <a:xfrm>
            <a:off x="1484838" y="2250654"/>
            <a:ext cx="1273745" cy="762498"/>
            <a:chOff x="1484838" y="2250654"/>
            <a:chExt cx="1273745" cy="76249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BAE0697-0D47-7198-4839-B3CE0AC29A99}"/>
                </a:ext>
              </a:extLst>
            </p:cNvPr>
            <p:cNvSpPr txBox="1"/>
            <p:nvPr/>
          </p:nvSpPr>
          <p:spPr>
            <a:xfrm>
              <a:off x="2080649" y="2250654"/>
              <a:ext cx="677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CdS</a:t>
              </a:r>
              <a:endParaRPr lang="zh-CN" altLang="en-US" sz="12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59ED539-671F-404D-A6EB-1651CFEEC1DF}"/>
                </a:ext>
              </a:extLst>
            </p:cNvPr>
            <p:cNvSpPr txBox="1"/>
            <p:nvPr/>
          </p:nvSpPr>
          <p:spPr>
            <a:xfrm>
              <a:off x="1484838" y="2643820"/>
              <a:ext cx="595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Ag</a:t>
              </a:r>
              <a:endParaRPr lang="zh-CN" altLang="en-US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60BE05-2AEE-8F23-66BF-A7D5F1DF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8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CDC3E-A643-8A62-72D3-6589FE28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SPP</a:t>
            </a:r>
            <a:r>
              <a:rPr lang="zh-CN" altLang="en-US" b="1" dirty="0"/>
              <a:t>纳米线激光器的结果复现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1CDB3-63F3-8E4B-B098-E93D2C0FC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975" y="1825625"/>
            <a:ext cx="583882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出射模式（三个通道）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Air-Ag</a:t>
            </a:r>
            <a:r>
              <a:rPr lang="zh-CN" altLang="en-US" sz="2000" dirty="0"/>
              <a:t>界面的</a:t>
            </a:r>
            <a:r>
              <a:rPr lang="en-US" altLang="zh-CN" sz="2000" dirty="0"/>
              <a:t>SPP</a:t>
            </a:r>
            <a:r>
              <a:rPr lang="zh-CN" altLang="en-US" sz="2000" dirty="0"/>
              <a:t>模式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CdS-MgF</a:t>
            </a:r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r>
              <a:rPr lang="en-US" altLang="zh-CN" sz="2000" dirty="0">
                <a:solidFill>
                  <a:srgbClr val="FF0000"/>
                </a:solidFill>
              </a:rPr>
              <a:t>-Ag</a:t>
            </a:r>
            <a:r>
              <a:rPr lang="zh-CN" altLang="en-US" sz="2000" dirty="0">
                <a:solidFill>
                  <a:srgbClr val="FF0000"/>
                </a:solidFill>
              </a:rPr>
              <a:t>界面的反射</a:t>
            </a:r>
            <a:r>
              <a:rPr lang="en-US" altLang="zh-CN" sz="2000" dirty="0">
                <a:solidFill>
                  <a:srgbClr val="FF0000"/>
                </a:solidFill>
              </a:rPr>
              <a:t>SPP</a:t>
            </a:r>
            <a:r>
              <a:rPr lang="zh-CN" altLang="en-US" sz="2000" dirty="0">
                <a:solidFill>
                  <a:srgbClr val="FF0000"/>
                </a:solidFill>
              </a:rPr>
              <a:t>模式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自由空间光子★ （原文预测向斜向上</a:t>
            </a:r>
            <a:r>
              <a:rPr lang="en-US" altLang="zh-CN" sz="2000" dirty="0">
                <a:solidFill>
                  <a:srgbClr val="0070C0"/>
                </a:solidFill>
              </a:rPr>
              <a:t>30°</a:t>
            </a:r>
            <a:r>
              <a:rPr lang="zh-CN" altLang="en-US" sz="2000" dirty="0">
                <a:solidFill>
                  <a:srgbClr val="0070C0"/>
                </a:solidFill>
              </a:rPr>
              <a:t>左右方向出射）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远场模式分析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计算边界上功率流密度，大约有</a:t>
            </a:r>
            <a:r>
              <a:rPr lang="en-US" altLang="zh-CN" sz="2000" dirty="0"/>
              <a:t>5%</a:t>
            </a:r>
            <a:r>
              <a:rPr lang="zh-CN" altLang="en-US" sz="2000" dirty="0"/>
              <a:t>左右的能量向自由空间出射。</a:t>
            </a:r>
            <a:endParaRPr lang="en-US" altLang="zh-CN" sz="20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C162FB-10FF-F702-8F44-A6A6FA3047C7}"/>
              </a:ext>
            </a:extLst>
          </p:cNvPr>
          <p:cNvGrpSpPr/>
          <p:nvPr/>
        </p:nvGrpSpPr>
        <p:grpSpPr>
          <a:xfrm>
            <a:off x="837279" y="1438414"/>
            <a:ext cx="4206429" cy="4538254"/>
            <a:chOff x="837279" y="1438414"/>
            <a:chExt cx="4206429" cy="453825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FBA4C23-1076-E35B-7896-4F1083C0847A}"/>
                </a:ext>
              </a:extLst>
            </p:cNvPr>
            <p:cNvGrpSpPr/>
            <p:nvPr/>
          </p:nvGrpSpPr>
          <p:grpSpPr>
            <a:xfrm>
              <a:off x="877850" y="1438414"/>
              <a:ext cx="4118787" cy="2428736"/>
              <a:chOff x="801425" y="1676539"/>
              <a:chExt cx="3878490" cy="2257942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E4362FC-9350-8A80-FDE9-EE8667093A48}"/>
                  </a:ext>
                </a:extLst>
              </p:cNvPr>
              <p:cNvGrpSpPr/>
              <p:nvPr/>
            </p:nvGrpSpPr>
            <p:grpSpPr>
              <a:xfrm>
                <a:off x="801425" y="2098020"/>
                <a:ext cx="3532451" cy="1836461"/>
                <a:chOff x="1547604" y="1690688"/>
                <a:chExt cx="3938796" cy="183646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0BD99821-E298-7B1F-2446-2FC575C73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3448" y="1690688"/>
                  <a:ext cx="3552952" cy="1836461"/>
                </a:xfrm>
                <a:prstGeom prst="rect">
                  <a:avLst/>
                </a:prstGeom>
              </p:spPr>
            </p:pic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759340D-0AB9-CC8D-E4C2-00FA7DF36191}"/>
                    </a:ext>
                  </a:extLst>
                </p:cNvPr>
                <p:cNvSpPr txBox="1"/>
                <p:nvPr/>
              </p:nvSpPr>
              <p:spPr>
                <a:xfrm>
                  <a:off x="1547604" y="1690688"/>
                  <a:ext cx="461665" cy="1836461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dirty="0"/>
                    <a:t>①原文结果</a:t>
                  </a:r>
                </a:p>
              </p:txBody>
            </p:sp>
          </p:grp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250FDCB-F517-67A9-3B1C-423E9051D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4260" y="1676539"/>
                <a:ext cx="1635655" cy="842962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B76C121-996E-76DE-366E-A35EBB33178E}"/>
                </a:ext>
              </a:extLst>
            </p:cNvPr>
            <p:cNvGrpSpPr/>
            <p:nvPr/>
          </p:nvGrpSpPr>
          <p:grpSpPr>
            <a:xfrm>
              <a:off x="837279" y="3867150"/>
              <a:ext cx="4206429" cy="2109518"/>
              <a:chOff x="837279" y="3867150"/>
              <a:chExt cx="4206429" cy="210951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45C77E1-4660-24C4-77B3-649BC8565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577" b="13333"/>
              <a:stretch/>
            </p:blipFill>
            <p:spPr>
              <a:xfrm>
                <a:off x="1298944" y="4001294"/>
                <a:ext cx="3330215" cy="197537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4A8427E-E633-A6E9-E5E8-8471740B9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9643" y="3867150"/>
                <a:ext cx="1784065" cy="1009311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420DD41-FCAC-12A2-0FBB-1C748C8E07B1}"/>
                  </a:ext>
                </a:extLst>
              </p:cNvPr>
              <p:cNvSpPr txBox="1"/>
              <p:nvPr/>
            </p:nvSpPr>
            <p:spPr>
              <a:xfrm>
                <a:off x="837279" y="4001294"/>
                <a:ext cx="461665" cy="1604061"/>
              </a:xfrm>
              <a:prstGeom prst="rect">
                <a:avLst/>
              </a:prstGeom>
              <a:noFill/>
            </p:spPr>
            <p:txBody>
              <a:bodyPr vert="eaVert"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②复现结果</a:t>
                </a:r>
              </a:p>
            </p:txBody>
          </p:sp>
        </p:grp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C5A8A1-7685-6B41-7F3D-C0D13D17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4C0FE-5565-8BDA-2096-A621D8E5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SPP</a:t>
            </a:r>
            <a:r>
              <a:rPr lang="zh-CN" altLang="en-US" b="1" dirty="0"/>
              <a:t>纳米线激光器的结果复现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DF508-6812-343F-60C9-6A753678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975" y="1825625"/>
            <a:ext cx="545782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</a:t>
            </a:r>
            <a:r>
              <a:rPr lang="en-US" altLang="zh-CN" sz="2000" b="1" dirty="0"/>
              <a:t>SPP</a:t>
            </a:r>
            <a:r>
              <a:rPr lang="zh-CN" altLang="en-US" sz="2000" b="1" dirty="0"/>
              <a:t>模式本身与自由空间光子动量失配，为什么可以出射？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A: </a:t>
            </a:r>
            <a:r>
              <a:rPr lang="zh-CN" altLang="en-US" sz="2000" dirty="0"/>
              <a:t>出射界面两端是不同的</a:t>
            </a:r>
            <a:r>
              <a:rPr lang="en-US" altLang="zh-CN" sz="2000" dirty="0"/>
              <a:t>SPP</a:t>
            </a:r>
            <a:r>
              <a:rPr lang="zh-CN" altLang="en-US" sz="2000" dirty="0"/>
              <a:t>模式，即</a:t>
            </a:r>
            <a:r>
              <a:rPr lang="en-US" altLang="zh-CN" sz="2000" b="1" dirty="0"/>
              <a:t>Air-Ag</a:t>
            </a:r>
            <a:r>
              <a:rPr lang="zh-CN" altLang="en-US" sz="2000" b="1" dirty="0"/>
              <a:t>界面</a:t>
            </a:r>
            <a:r>
              <a:rPr lang="zh-CN" altLang="en-US" sz="2000" dirty="0"/>
              <a:t>与</a:t>
            </a:r>
            <a:r>
              <a:rPr lang="en-US" altLang="zh-CN" sz="2000" b="1" dirty="0"/>
              <a:t>CdS-MgF</a:t>
            </a:r>
            <a:r>
              <a:rPr lang="en-US" altLang="zh-CN" sz="1400" b="1" dirty="0"/>
              <a:t>2</a:t>
            </a:r>
            <a:r>
              <a:rPr lang="en-US" altLang="zh-CN" sz="2000" b="1" dirty="0"/>
              <a:t>-Ag</a:t>
            </a:r>
            <a:r>
              <a:rPr lang="zh-CN" altLang="en-US" sz="2000" b="1" dirty="0"/>
              <a:t>界面</a:t>
            </a:r>
            <a:r>
              <a:rPr lang="zh-CN" altLang="en-US" sz="2000" dirty="0"/>
              <a:t>，动量不同。因此需要自由空间光子来弥补动量失配。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4FA717-E152-D8BA-7157-59434CDB5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666164" cy="241186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FE251FE1-F8DF-B3B9-6932-64A123227F48}"/>
              </a:ext>
            </a:extLst>
          </p:cNvPr>
          <p:cNvGrpSpPr/>
          <p:nvPr/>
        </p:nvGrpSpPr>
        <p:grpSpPr>
          <a:xfrm>
            <a:off x="1977726" y="4470401"/>
            <a:ext cx="2387111" cy="1706562"/>
            <a:chOff x="2031945" y="4561111"/>
            <a:chExt cx="2387111" cy="170656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EA89F7D-5F85-87C6-39C1-7E98F9F68BAB}"/>
                </a:ext>
              </a:extLst>
            </p:cNvPr>
            <p:cNvGrpSpPr/>
            <p:nvPr/>
          </p:nvGrpSpPr>
          <p:grpSpPr>
            <a:xfrm>
              <a:off x="2031945" y="4972050"/>
              <a:ext cx="2387111" cy="714374"/>
              <a:chOff x="1781174" y="5181600"/>
              <a:chExt cx="1609726" cy="504825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D8A4718C-2BAF-40C9-0502-2284E296F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74" y="5686425"/>
                <a:ext cx="1609726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58FBEDA7-A393-C79E-5917-A19F8D52F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4125" y="5181600"/>
                <a:ext cx="86677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D759148C-BFC2-B67F-B958-3BFEBA20C7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174" y="5181600"/>
                <a:ext cx="742951" cy="50482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79FA873A-0044-5889-2885-A2D1671D5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0900" y="5181600"/>
                <a:ext cx="0" cy="504825"/>
              </a:xfrm>
              <a:prstGeom prst="straightConnector1">
                <a:avLst/>
              </a:prstGeom>
              <a:ln w="19050">
                <a:prstDash val="lg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8127C04-26A8-FF6D-BF6B-E0F8A233CC9E}"/>
                    </a:ext>
                  </a:extLst>
                </p:cNvPr>
                <p:cNvSpPr txBox="1"/>
                <p:nvPr/>
              </p:nvSpPr>
              <p:spPr>
                <a:xfrm>
                  <a:off x="2031946" y="4951859"/>
                  <a:ext cx="371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8127C04-26A8-FF6D-BF6B-E0F8A233C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946" y="4951859"/>
                  <a:ext cx="371475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7595EA2-C7E1-22D2-235F-AF6F40EF05A9}"/>
                    </a:ext>
                  </a:extLst>
                </p:cNvPr>
                <p:cNvSpPr txBox="1"/>
                <p:nvPr/>
              </p:nvSpPr>
              <p:spPr>
                <a:xfrm>
                  <a:off x="2914650" y="5876925"/>
                  <a:ext cx="485775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𝑠𝑝𝑝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7595EA2-C7E1-22D2-235F-AF6F40EF0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650" y="5876925"/>
                  <a:ext cx="485775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0000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8D7816C-ACCF-6287-B038-FC67949E6E59}"/>
                    </a:ext>
                  </a:extLst>
                </p:cNvPr>
                <p:cNvSpPr txBox="1"/>
                <p:nvPr/>
              </p:nvSpPr>
              <p:spPr>
                <a:xfrm>
                  <a:off x="3437615" y="4561111"/>
                  <a:ext cx="619125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𝑠𝑝𝑝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8D7816C-ACCF-6287-B038-FC67949E6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615" y="4561111"/>
                  <a:ext cx="619125" cy="390748"/>
                </a:xfrm>
                <a:prstGeom prst="rect">
                  <a:avLst/>
                </a:prstGeom>
                <a:blipFill>
                  <a:blip r:embed="rId5"/>
                  <a:stretch>
                    <a:fillRect r="-7843" b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89869-D92F-02BB-D85C-523EB98E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37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C7C11-8314-4743-4779-B16C9C5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15128-E05A-AD9F-1E77-F462660DB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等离激元本科生小组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D4BFF-909E-B71F-9220-77E6DF1E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37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E415A-32A5-B8F1-222E-1AD6F366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6D01B-40E5-D7E6-1E46-2B8DDD1EE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993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等离激元激光的基础知识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激光三要素与激射条件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等离激元激光的优势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发展现状</a:t>
            </a:r>
            <a:endParaRPr lang="en-US" altLang="zh-CN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D29985-9729-98B7-AF13-4346610C6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450"/>
            <a:ext cx="5181600" cy="19939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基于</a:t>
            </a:r>
            <a:r>
              <a:rPr lang="en-US" altLang="zh-CN" sz="2400" b="1" dirty="0"/>
              <a:t>SSP</a:t>
            </a:r>
            <a:r>
              <a:rPr lang="zh-CN" altLang="en-US" sz="2400" b="1" dirty="0"/>
              <a:t>的等离激元激光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杂化等离激元波导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亚波长尺度等离激元激光器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605F89-1673-35A2-9A58-AFF58356F1EA}"/>
              </a:ext>
            </a:extLst>
          </p:cNvPr>
          <p:cNvSpPr txBox="1"/>
          <p:nvPr/>
        </p:nvSpPr>
        <p:spPr>
          <a:xfrm>
            <a:off x="6172200" y="3954462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COMSOL</a:t>
            </a:r>
            <a:r>
              <a:rPr lang="zh-CN" altLang="en-US" sz="2400" b="1" dirty="0"/>
              <a:t>仿真工作展示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如何用棱镜激发</a:t>
            </a:r>
            <a:r>
              <a:rPr lang="en-US" altLang="zh-CN" sz="2000" dirty="0"/>
              <a:t>SPP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SPP</a:t>
            </a:r>
            <a:r>
              <a:rPr lang="zh-CN" altLang="en-US" sz="2000" dirty="0"/>
              <a:t>纳米线激光器的复现</a:t>
            </a:r>
            <a:endParaRPr lang="en-US" altLang="zh-CN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FFF14E-910A-FF1D-D593-31D9B33C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1FFDC792-450C-21C0-15CC-D70B20F03868}"/>
              </a:ext>
            </a:extLst>
          </p:cNvPr>
          <p:cNvSpPr txBox="1">
            <a:spLocks/>
          </p:cNvSpPr>
          <p:nvPr/>
        </p:nvSpPr>
        <p:spPr>
          <a:xfrm>
            <a:off x="838200" y="4014665"/>
            <a:ext cx="5181600" cy="199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基于</a:t>
            </a:r>
            <a:r>
              <a:rPr lang="en-US" altLang="zh-CN" sz="2400" b="1" dirty="0"/>
              <a:t>LSP</a:t>
            </a:r>
            <a:r>
              <a:rPr lang="zh-CN" altLang="en-US" sz="2400" b="1" dirty="0"/>
              <a:t>的等离激元激光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基于等离激元的纳米激光器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等离激元激光器作为生物探测器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18162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8F461B-A00C-7B68-47AF-DE7CD00A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635D08-A526-4ADF-2E6A-A7E1132DD633}"/>
              </a:ext>
            </a:extLst>
          </p:cNvPr>
          <p:cNvSpPr txBox="1"/>
          <p:nvPr/>
        </p:nvSpPr>
        <p:spPr>
          <a:xfrm>
            <a:off x="2345454" y="2642717"/>
            <a:ext cx="7636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Thanks for listening!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507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BD0-9E39-A1A5-DE41-DCA9390A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理论模型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A4A04-5A03-9DE2-A8E9-36F60C897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395" y="2267198"/>
            <a:ext cx="7362824" cy="412877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三要素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具体过程</a:t>
            </a:r>
            <a:endParaRPr lang="en-US" altLang="zh-CN" sz="2000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外部泵浦，形成激子</a:t>
            </a:r>
            <a:endParaRPr lang="en-US" altLang="zh-CN" sz="1800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激子复合，共振耦合将能量给</a:t>
            </a:r>
            <a:r>
              <a:rPr lang="en-US" altLang="zh-CN" sz="1800" dirty="0"/>
              <a:t>SPP</a:t>
            </a:r>
            <a:r>
              <a:rPr lang="zh-CN" altLang="en-US" sz="1800" dirty="0"/>
              <a:t>或光子</a:t>
            </a:r>
            <a:endParaRPr lang="en-US" altLang="zh-CN" sz="1800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金属壳层的等离子激元振荡提供反馈</a:t>
            </a:r>
            <a:endParaRPr lang="en-US" altLang="zh-CN" sz="1800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0E694-0858-BF6B-8B0E-2C6A23DD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811C97E-6709-8115-CCBD-73EDA554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20" y="1741175"/>
            <a:ext cx="3374760" cy="285361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E1E2ADF-F796-76A1-5125-36DAFC9928B8}"/>
              </a:ext>
            </a:extLst>
          </p:cNvPr>
          <p:cNvGrpSpPr/>
          <p:nvPr/>
        </p:nvGrpSpPr>
        <p:grpSpPr>
          <a:xfrm>
            <a:off x="5892455" y="1741175"/>
            <a:ext cx="4602825" cy="1754326"/>
            <a:chOff x="5453169" y="1276667"/>
            <a:chExt cx="4102205" cy="1754326"/>
          </a:xfrm>
        </p:grpSpPr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14A10960-256A-CCD5-7A8D-43AFC8B63F22}"/>
                </a:ext>
              </a:extLst>
            </p:cNvPr>
            <p:cNvSpPr/>
            <p:nvPr/>
          </p:nvSpPr>
          <p:spPr>
            <a:xfrm>
              <a:off x="5453169" y="1352550"/>
              <a:ext cx="238125" cy="1325563"/>
            </a:xfrm>
            <a:prstGeom prst="leftBrace">
              <a:avLst>
                <a:gd name="adj1" fmla="val 8833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97E248-422A-F067-3579-CE65D13DA6A4}"/>
                </a:ext>
              </a:extLst>
            </p:cNvPr>
            <p:cNvSpPr txBox="1"/>
            <p:nvPr/>
          </p:nvSpPr>
          <p:spPr>
            <a:xfrm>
              <a:off x="5764424" y="1276667"/>
              <a:ext cx="37909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增益介质 </a:t>
              </a:r>
              <a:r>
                <a:rPr lang="en-US" altLang="zh-CN" dirty="0"/>
                <a:t>- </a:t>
              </a:r>
              <a:r>
                <a:rPr lang="zh-CN" altLang="en-US" dirty="0"/>
                <a:t>半导体激子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光学模式 </a:t>
              </a:r>
              <a:r>
                <a:rPr lang="en-US" altLang="zh-CN" dirty="0"/>
                <a:t>– SPP</a:t>
              </a:r>
              <a:r>
                <a:rPr lang="zh-CN" altLang="en-US" dirty="0"/>
                <a:t>，</a:t>
              </a:r>
              <a:r>
                <a:rPr lang="en-US" altLang="zh-CN" dirty="0"/>
                <a:t>LSP</a:t>
              </a:r>
              <a:r>
                <a:rPr lang="zh-CN" altLang="en-US" dirty="0"/>
                <a:t>，反馈等离子体腔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布居反转 </a:t>
              </a:r>
              <a:r>
                <a:rPr lang="en-US" altLang="zh-CN" dirty="0"/>
                <a:t>– </a:t>
              </a:r>
              <a:r>
                <a:rPr lang="zh-CN" altLang="en-US" dirty="0"/>
                <a:t>外界泵浦，激子弛豫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F4355AB-5056-5F74-12B5-7E60173E97A1}"/>
              </a:ext>
            </a:extLst>
          </p:cNvPr>
          <p:cNvSpPr txBox="1"/>
          <p:nvPr/>
        </p:nvSpPr>
        <p:spPr>
          <a:xfrm>
            <a:off x="590498" y="6260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12DA8-6D51-6F3B-F14E-327D50A7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16" y="4643755"/>
            <a:ext cx="4537489" cy="15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2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21-7CE3-19D1-CA95-A70FEA23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Purcell</a:t>
            </a:r>
            <a:r>
              <a:rPr lang="zh-CN" altLang="en-US" b="1" dirty="0"/>
              <a:t>效应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5C988-2E99-15DD-5F15-5A61619B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A430B-F19B-63D9-72BC-8D760C8F0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223" y="2833470"/>
            <a:ext cx="6799081" cy="2678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672D0-53B3-B89E-82B6-FF7BD08A076F}"/>
              </a:ext>
            </a:extLst>
          </p:cNvPr>
          <p:cNvSpPr txBox="1"/>
          <p:nvPr/>
        </p:nvSpPr>
        <p:spPr>
          <a:xfrm>
            <a:off x="6439919" y="5749663"/>
            <a:ext cx="5663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Optical Materials 2019, 7, 1900334.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CD5C7-9234-2BD0-0178-C1280CE23BE8}"/>
                  </a:ext>
                </a:extLst>
              </p:cNvPr>
              <p:cNvSpPr txBox="1"/>
              <p:nvPr/>
            </p:nvSpPr>
            <p:spPr>
              <a:xfrm>
                <a:off x="838200" y="1933778"/>
                <a:ext cx="6226761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Purcell</a:t>
                </a:r>
                <a:r>
                  <a:rPr lang="zh-CN" altLang="en-US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因子：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p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方正楷体_GBK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zh-CN" altLang="en-US" b="0" i="0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  <m:t>π</m:t>
                            </m:r>
                          </m:e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Q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方正楷体_GBK" panose="02000000000000000000" pitchFamily="2" charset="-122"/>
                              </a:rPr>
                              <m:t>eff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  <a:ea typeface="方正楷体_GBK" panose="02000000000000000000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λ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n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>
                  <a:latin typeface="方正楷体_GBK" panose="02000000000000000000" pitchFamily="2" charset="-122"/>
                  <a:ea typeface="方正楷体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FCD5C7-9234-2BD0-0178-C1280CE23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3778"/>
                <a:ext cx="6226761" cy="537327"/>
              </a:xfrm>
              <a:prstGeom prst="rect">
                <a:avLst/>
              </a:prstGeom>
              <a:blipFill>
                <a:blip r:embed="rId3"/>
                <a:stretch>
                  <a:fillRect l="-881"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E91C5-030E-D496-7197-DAE7887D5C34}"/>
                  </a:ext>
                </a:extLst>
              </p:cNvPr>
              <p:cNvSpPr txBox="1"/>
              <p:nvPr/>
            </p:nvSpPr>
            <p:spPr>
              <a:xfrm>
                <a:off x="4980223" y="187192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较大的激光模式</a:t>
                </a:r>
                <a:r>
                  <a:rPr lang="en-US" altLang="zh-CN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Purcell</a:t>
                </a:r>
                <a:r>
                  <a:rPr lang="zh-CN" altLang="en-US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因子导致自发发射因子</a:t>
                </a:r>
                <a:r>
                  <a:rPr lang="en-US" altLang="zh-CN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β</a:t>
                </a:r>
                <a:r>
                  <a:rPr lang="zh-CN" altLang="en-US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比原来的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楷体_GBK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方正楷体_GBK" panose="02000000000000000000" pitchFamily="2" charset="-122"/>
                    <a:ea typeface="方正楷体_GBK" panose="02000000000000000000" pitchFamily="2" charset="-122"/>
                  </a:rPr>
                  <a:t>更大，这可能有助于降低激光阈值。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E91C5-030E-D496-7197-DAE7887D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3" y="1871921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 l="-900" t="-377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F2897EC-0FCE-7BAD-4F31-B5762F077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43" y="2833470"/>
            <a:ext cx="4691977" cy="2330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14DA2B-C25A-B637-3631-67958CCF0BA7}"/>
              </a:ext>
            </a:extLst>
          </p:cNvPr>
          <p:cNvSpPr txBox="1"/>
          <p:nvPr/>
        </p:nvSpPr>
        <p:spPr>
          <a:xfrm>
            <a:off x="1097280" y="55649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Lett. </a:t>
            </a:r>
            <a:r>
              <a:rPr lang="en-US" altLang="zh-CN" b="1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114301 </a:t>
            </a:r>
          </a:p>
        </p:txBody>
      </p:sp>
    </p:spTree>
    <p:extLst>
      <p:ext uri="{BB962C8B-B14F-4D97-AF65-F5344CB8AC3E}">
        <p14:creationId xmlns:p14="http://schemas.microsoft.com/office/powerpoint/2010/main" val="296887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2860-2C1B-0F94-B7DD-11FCD8DB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非辐射复合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939B-6159-28A3-2584-CC940EB5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3">
                <a:extLst>
                  <a:ext uri="{FF2B5EF4-FFF2-40B4-BE49-F238E27FC236}">
                    <a16:creationId xmlns:a16="http://schemas.microsoft.com/office/drawing/2014/main" id="{29E5082A-41B7-E6CE-44EA-7FFC11253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/>
                  <a:t>材料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	</a:t>
                </a:r>
                <a:r>
                  <a:rPr lang="zh-CN" altLang="en-US" sz="2000" dirty="0"/>
                  <a:t>俄歇复合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	</a:t>
                </a:r>
                <a:r>
                  <a:rPr lang="zh-CN" altLang="en-US" sz="2000" dirty="0"/>
                  <a:t>缺陷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</a:rPr>
                      <m:t>复合</m:t>
                    </m:r>
                  </m:oMath>
                </a14:m>
                <a:endParaRPr lang="en-US" altLang="zh-CN" sz="2000" i="1" dirty="0"/>
              </a:p>
              <a:p>
                <a:r>
                  <a:rPr lang="zh-CN" altLang="en-US" sz="2000" dirty="0"/>
                  <a:t>结构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             耦合提高非辐射通道跃迁速率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         </a:t>
                </a:r>
                <a:r>
                  <a:rPr lang="zh-CN" altLang="en-US" sz="2000" dirty="0"/>
                  <a:t>表面损耗模式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         </a:t>
                </a:r>
                <a:r>
                  <a:rPr lang="zh-CN" altLang="en-US" sz="2000" dirty="0"/>
                  <a:t>金属中电子空穴对的激发</a:t>
                </a:r>
                <a:endParaRPr lang="en-US" altLang="zh-CN" sz="2000" dirty="0"/>
              </a:p>
              <a:p>
                <a:r>
                  <a:rPr lang="zh-CN" altLang="en-US" sz="2000" dirty="0"/>
                  <a:t>措施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         </a:t>
                </a:r>
                <a:r>
                  <a:rPr lang="zh-CN" altLang="en-US" sz="2000" dirty="0"/>
                  <a:t>金属</a:t>
                </a:r>
                <a:r>
                  <a:rPr lang="en-US" altLang="zh-CN" sz="2000" dirty="0"/>
                  <a:t>-</a:t>
                </a:r>
                <a:r>
                  <a:rPr lang="zh-CN" altLang="en-US" sz="2000" dirty="0"/>
                  <a:t>绝缘层</a:t>
                </a:r>
                <a:r>
                  <a:rPr lang="en-US" altLang="zh-CN" sz="2000" dirty="0"/>
                  <a:t>-</a:t>
                </a:r>
                <a:r>
                  <a:rPr lang="zh-CN" altLang="en-US" sz="2000" dirty="0"/>
                  <a:t>增益材料结构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3">
                <a:extLst>
                  <a:ext uri="{FF2B5EF4-FFF2-40B4-BE49-F238E27FC236}">
                    <a16:creationId xmlns:a16="http://schemas.microsoft.com/office/drawing/2014/main" id="{29E5082A-41B7-E6CE-44EA-7FFC11253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364DB436-B0FE-4039-BF3A-5EADB692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72" y="681037"/>
            <a:ext cx="4286575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67C043-6007-4C23-624E-49D7427672F4}"/>
              </a:ext>
            </a:extLst>
          </p:cNvPr>
          <p:cNvSpPr txBox="1"/>
          <p:nvPr/>
        </p:nvSpPr>
        <p:spPr>
          <a:xfrm>
            <a:off x="8260080" y="2006600"/>
            <a:ext cx="413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Arefín, Utsho &amp; Razib, M. &amp; Shojib, Md &amp; BIllah, Baka. (2016).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9143731-9B92-9C05-566E-D41C918A1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" b="55259"/>
          <a:stretch/>
        </p:blipFill>
        <p:spPr bwMode="auto">
          <a:xfrm>
            <a:off x="5014406" y="4001294"/>
            <a:ext cx="7004874" cy="19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9FEEE-AECE-AAA8-8C43-1CE085BE0002}"/>
              </a:ext>
            </a:extLst>
          </p:cNvPr>
          <p:cNvSpPr txBox="1"/>
          <p:nvPr/>
        </p:nvSpPr>
        <p:spPr>
          <a:xfrm>
            <a:off x="5676900" y="6229796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Adv. Photon. 2(5) 054002 (30 October 2020)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5AE0-D03F-EB3B-919B-6C0A8879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激光阈值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CFE1-F940-C4DB-B406-C63A92E68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3080" cy="4351338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激光阈值：泵浦相关增益等于腔损失，受激发射率与自发发射率相等的点。</a:t>
            </a:r>
            <a:endParaRPr lang="en-US" altLang="zh-CN" sz="20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AE3E7-D91C-745B-552E-655F9AB7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4361-2015-4AFC-833F-CB5F75F81B2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31580-30F1-77F4-B1E8-1F411087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16" y="2958783"/>
            <a:ext cx="1496517" cy="4702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6BB202-DA76-70D6-48C9-75376A43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99" y="710170"/>
            <a:ext cx="3633918" cy="27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B3406A-5AEB-D923-2310-6D03B0DAB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4" y="3814763"/>
            <a:ext cx="7559328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E17C5B-6135-B9B6-6FD7-9B8D149A4634}"/>
              </a:ext>
            </a:extLst>
          </p:cNvPr>
          <p:cNvSpPr txBox="1"/>
          <p:nvPr/>
        </p:nvSpPr>
        <p:spPr>
          <a:xfrm>
            <a:off x="9062720" y="17568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 </a:t>
            </a:r>
            <a:r>
              <a:rPr lang="en-US" altLang="zh-CN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461, </a:t>
            </a:r>
            <a:r>
              <a:rPr lang="en-US" altLang="zh-CN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629–632 (2009).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995C-763A-CD02-A440-9C3EE147EE52}"/>
              </a:ext>
            </a:extLst>
          </p:cNvPr>
          <p:cNvSpPr txBox="1"/>
          <p:nvPr/>
        </p:nvSpPr>
        <p:spPr>
          <a:xfrm>
            <a:off x="8148322" y="5174753"/>
            <a:ext cx="445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b="0" i="0" dirty="0">
                <a:solidFill>
                  <a:srgbClr val="4040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 Lett., 14 (8), 4381 –4388 (2014).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74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3063</Words>
  <Application>Microsoft Office PowerPoint</Application>
  <PresentationFormat>Widescreen</PresentationFormat>
  <Paragraphs>447</Paragraphs>
  <Slides>56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-apple-system</vt:lpstr>
      <vt:lpstr>Harding</vt:lpstr>
      <vt:lpstr>方正楷体_GBK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1_Office 主题​​</vt:lpstr>
      <vt:lpstr>等离激元激光器 简介</vt:lpstr>
      <vt:lpstr>等离激元激光的基本介绍</vt:lpstr>
      <vt:lpstr>激光的基础知识回顾</vt:lpstr>
      <vt:lpstr>等离激元激光的特点</vt:lpstr>
      <vt:lpstr>等离激元激光与普通激光相同点</vt:lpstr>
      <vt:lpstr>理论模型</vt:lpstr>
      <vt:lpstr>Purcell效应</vt:lpstr>
      <vt:lpstr>非辐射复合</vt:lpstr>
      <vt:lpstr>激光阈值</vt:lpstr>
      <vt:lpstr>调制速度</vt:lpstr>
      <vt:lpstr>暗SP模式</vt:lpstr>
      <vt:lpstr>不同限制条件的激光器</vt:lpstr>
      <vt:lpstr>等离激元激光器与光子激光器比较</vt:lpstr>
      <vt:lpstr>表面等离激元激光器的优势</vt:lpstr>
      <vt:lpstr>目前进展</vt:lpstr>
      <vt:lpstr>目前进展</vt:lpstr>
      <vt:lpstr>基于SPP的等离激元激光器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基于LSP的等离激元激光器</vt:lpstr>
      <vt:lpstr>PowerPoint Presentation</vt:lpstr>
      <vt:lpstr>基于等离激元的纳米激光器</vt:lpstr>
      <vt:lpstr>激光器光谱特性</vt:lpstr>
      <vt:lpstr>染料辐射的动力学过程</vt:lpstr>
      <vt:lpstr>受激辐射的动力学过程</vt:lpstr>
      <vt:lpstr>受激辐射研究</vt:lpstr>
      <vt:lpstr>等离激元激光器作为生物探测器</vt:lpstr>
      <vt:lpstr>结构与光谱性质</vt:lpstr>
      <vt:lpstr>输入-输出性质</vt:lpstr>
      <vt:lpstr>生物学多模态成像</vt:lpstr>
      <vt:lpstr>细胞标记效率</vt:lpstr>
      <vt:lpstr>细胞存活性研究</vt:lpstr>
      <vt:lpstr>血液与活体生物组织的激光器注射</vt:lpstr>
      <vt:lpstr>COMSOL仿真工作展示</vt:lpstr>
      <vt:lpstr>用棱镜激发SPP模式</vt:lpstr>
      <vt:lpstr>用棱镜激发SPP模式</vt:lpstr>
      <vt:lpstr>用棱镜激发SPP模式</vt:lpstr>
      <vt:lpstr>用棱镜激发SPP模式</vt:lpstr>
      <vt:lpstr>用棱镜激发SPP模式</vt:lpstr>
      <vt:lpstr>SPP纳米线激光器的结果复现</vt:lpstr>
      <vt:lpstr>SPP纳米线激光器的结果复现</vt:lpstr>
      <vt:lpstr>SPP纳米线激光器的结果复现</vt:lpstr>
      <vt:lpstr>SPP纳米线激光器的结果复现</vt:lpstr>
      <vt:lpstr>总结</vt:lpstr>
      <vt:lpstr>总结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等离激元激光器 简介</dc:title>
  <dc:creator>WangJordan</dc:creator>
  <cp:lastModifiedBy>xinan</cp:lastModifiedBy>
  <cp:revision>46</cp:revision>
  <dcterms:created xsi:type="dcterms:W3CDTF">2022-05-14T09:51:07Z</dcterms:created>
  <dcterms:modified xsi:type="dcterms:W3CDTF">2022-05-17T00:24:30Z</dcterms:modified>
</cp:coreProperties>
</file>